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3" r:id="rId3"/>
    <p:sldId id="269" r:id="rId4"/>
    <p:sldId id="268" r:id="rId5"/>
    <p:sldId id="257" r:id="rId6"/>
    <p:sldId id="262" r:id="rId7"/>
    <p:sldId id="261" r:id="rId8"/>
    <p:sldId id="260" r:id="rId9"/>
    <p:sldId id="259" r:id="rId10"/>
    <p:sldId id="273" r:id="rId11"/>
    <p:sldId id="274" r:id="rId12"/>
    <p:sldId id="270" r:id="rId13"/>
    <p:sldId id="276" r:id="rId14"/>
    <p:sldId id="278" r:id="rId15"/>
    <p:sldId id="280" r:id="rId16"/>
    <p:sldId id="281" r:id="rId17"/>
    <p:sldId id="282" r:id="rId18"/>
    <p:sldId id="272" r:id="rId19"/>
    <p:sldId id="258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7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64" autoAdjust="0"/>
  </p:normalViewPr>
  <p:slideViewPr>
    <p:cSldViewPr snapToGrid="0">
      <p:cViewPr>
        <p:scale>
          <a:sx n="60" d="100"/>
          <a:sy n="60" d="100"/>
        </p:scale>
        <p:origin x="103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BA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zervirano mjesto datuma 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F23EA30-5660-44CD-8B35-A477323ABA63}" type="datetime1">
              <a:rPr lang="hr-BA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3. 9. 2019.</a:t>
            </a:fld>
            <a:endParaRPr lang="hr-BA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Rezervirano mjesto podnožja 3"/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BA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Rezervirano mjesto broja slajda 4"/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25EA6D3-8556-4142-9962-884FB87581B6}" type="slidenum">
              <a:t>‹#›</a:t>
            </a:fld>
            <a:endParaRPr lang="hr-BA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2214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BA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hr-BA"/>
          </a:p>
        </p:txBody>
      </p:sp>
      <p:sp>
        <p:nvSpPr>
          <p:cNvPr id="3" name="Rezervirano mjesto datuma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BA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D7B7B96-079C-4A34-A923-E050D999ED81}" type="datetime1">
              <a:rPr lang="hr-BA"/>
              <a:pPr lvl="0"/>
              <a:t>3. 9. 2019.</a:t>
            </a:fld>
            <a:endParaRPr lang="hr-BA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Rezervirano mjesto bilježaka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BA"/>
          </a:p>
        </p:txBody>
      </p:sp>
      <p:sp>
        <p:nvSpPr>
          <p:cNvPr id="6" name="Rezervirano mjesto podnožja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BA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hr-BA"/>
          </a:p>
        </p:txBody>
      </p:sp>
      <p:sp>
        <p:nvSpPr>
          <p:cNvPr id="7" name="Rezervirano mjesto broja slajda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BA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A14BD2E-6467-4853-A282-B99075E5CCC6}" type="slidenum"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513116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C00000"/>
                </a:solidFill>
              </a:rPr>
              <a:t>Istaknuti kako se nalazimo u svijetu stalne promjene koja je povezana s 4. digitalnom (industrijskom) revolucijom, koja nije samo tehnološka već i socijalna…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A14BD2E-6467-4853-A282-B99075E5CCC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59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hr-HR" dirty="0" smtClean="0">
                <a:solidFill>
                  <a:srgbClr val="C00000"/>
                </a:solidFill>
              </a:rPr>
              <a:t>Današnja razmišljanja koji će pokretači oblikovati način budućeg obrazovanja ukazuju da će u slijedećem razdoblju doći do velikih promjena u izvođenju nastave.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r-HR" dirty="0" smtClean="0">
                <a:solidFill>
                  <a:srgbClr val="C00000"/>
                </a:solidFill>
              </a:rPr>
              <a:t>Par komentara na drajvere …</a:t>
            </a:r>
          </a:p>
          <a:p>
            <a:pPr>
              <a:spcAft>
                <a:spcPts val="600"/>
              </a:spcAft>
            </a:pPr>
            <a:r>
              <a:rPr lang="hr-HR" dirty="0" smtClean="0">
                <a:solidFill>
                  <a:srgbClr val="C00000"/>
                </a:solidFill>
              </a:rPr>
              <a:t>Navedenim pokretačima bi vjerojatno trebalo dodati i korištenje internetske tehnologije kroz Massive Open Online Courses – MOOC’s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A14BD2E-6467-4853-A282-B99075E5CCC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814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C00000"/>
                </a:solidFill>
              </a:rPr>
              <a:t>Kada već govorimo o digitalnoj revoluciji, što je ona i kada je počela?</a:t>
            </a:r>
          </a:p>
          <a:p>
            <a:r>
              <a:rPr lang="hr-HR" dirty="0" smtClean="0">
                <a:solidFill>
                  <a:srgbClr val="C00000"/>
                </a:solidFill>
              </a:rPr>
              <a:t>Neki kažu 1947. s pojavom tranzistora, drugi 1990. s početkom primjene interneta, a treći tek pred koju godinu kada su nestale hardwerske zapreke razvoju ICT tehnologije</a:t>
            </a:r>
          </a:p>
          <a:p>
            <a:r>
              <a:rPr lang="hr-HR" dirty="0" smtClean="0">
                <a:solidFill>
                  <a:srgbClr val="C00000"/>
                </a:solidFill>
              </a:rPr>
              <a:t>Kako god, pokretači digitalne revolucije su socijalni mediji i potreba za upravljanjem svim procesima u društvu zasnovanim na prostornim podacima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A14BD2E-6467-4853-A282-B99075E5CCC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558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C00000"/>
                </a:solidFill>
              </a:rPr>
              <a:t>Socijalne medije ćemo prepustiti drugim strukama, a ako govorimo o prostornim podacima, osim neslućenog razvoja tehnologije senzora, razvijeni su i razvijaju se brojni koncepti korištenja prostornih podataka – od GIS-a, koji je prvo koncept a tek onda alat, preko Infrastrukture prostornih podataka do današnjih aplikativnih koncepata … pametni gradovi, ….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A14BD2E-6467-4853-A282-B99075E5CCC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432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>
                <a:solidFill>
                  <a:srgbClr val="C00000"/>
                </a:solidFill>
              </a:rPr>
              <a:t>Stoga digitalna revolucija odnosno digitalni poremećaj nije samo pomak u tehnologiji već promjena shvaćanja, dakle promjena koncepata i modela poslovanja, što mora podrazumijevati i podrazumijeva i promjenu načina i sadržaja obrazovanja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A14BD2E-6467-4853-A282-B99075E5CCC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67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C00000"/>
                </a:solidFill>
              </a:rPr>
              <a:t>Sve navedno je dovelo do današnje situacije u kojoj imamo više pitanja no odgovora</a:t>
            </a:r>
          </a:p>
          <a:p>
            <a:r>
              <a:rPr lang="hr-HR" dirty="0" smtClean="0">
                <a:solidFill>
                  <a:srgbClr val="C00000"/>
                </a:solidFill>
              </a:rPr>
              <a:t>Pitanja vezana za edukaciju, pogotovo akademsku i cjeloživotnu su: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A14BD2E-6467-4853-A282-B99075E5CCC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495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C00000"/>
                </a:solidFill>
              </a:rPr>
              <a:t>Već 2009. godine Stig Enemark je sagledavajući kako bi trebao izgledati budući obrazovni profil novog tipa stručnjaka – geoinformatičara trebao biti definiran oko Spatial Information Management-a</a:t>
            </a:r>
          </a:p>
          <a:p>
            <a:r>
              <a:rPr lang="hr-HR" dirty="0" smtClean="0">
                <a:solidFill>
                  <a:srgbClr val="C00000"/>
                </a:solidFill>
              </a:rPr>
              <a:t>Današnja razmišljanja i definicije opisuju Geoinformatiku slično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A14BD2E-6467-4853-A282-B99075E5CCC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390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Future of professions and knowledge-skill profile of new professionals is probably the </a:t>
            </a:r>
            <a:r>
              <a:rPr lang="en-US" b="1" dirty="0" smtClean="0">
                <a:solidFill>
                  <a:srgbClr val="C00000"/>
                </a:solidFill>
              </a:rPr>
              <a:t>greatest challenge </a:t>
            </a:r>
            <a:r>
              <a:rPr lang="en-US" dirty="0" smtClean="0">
                <a:solidFill>
                  <a:srgbClr val="C00000"/>
                </a:solidFill>
              </a:rPr>
              <a:t>for academic institutions today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Technology and respectively job profiles are developing much faster than ability of academic institutions to </a:t>
            </a:r>
            <a:r>
              <a:rPr lang="en-US" b="1" dirty="0" smtClean="0">
                <a:solidFill>
                  <a:srgbClr val="C00000"/>
                </a:solidFill>
              </a:rPr>
              <a:t>change the</a:t>
            </a:r>
            <a:r>
              <a:rPr lang="hr-HR" b="1" dirty="0" smtClean="0">
                <a:solidFill>
                  <a:srgbClr val="C00000"/>
                </a:solidFill>
              </a:rPr>
              <a:t>ir</a:t>
            </a:r>
            <a:r>
              <a:rPr lang="en-US" b="1" dirty="0" smtClean="0">
                <a:solidFill>
                  <a:srgbClr val="C00000"/>
                </a:solidFill>
              </a:rPr>
              <a:t> study programs</a:t>
            </a:r>
            <a:endParaRPr lang="hr-HR" b="1" dirty="0" smtClean="0">
              <a:solidFill>
                <a:srgbClr val="C00000"/>
              </a:solidFill>
            </a:endParaRPr>
          </a:p>
          <a:p>
            <a:r>
              <a:rPr lang="hr-HR" dirty="0" smtClean="0">
                <a:solidFill>
                  <a:srgbClr val="C00000"/>
                </a:solidFill>
              </a:rPr>
              <a:t>Može se komentirati navedene primjere poslova koji se u odnosu na formalni sustav obrazovanja razvijaju nekontrolirano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A14BD2E-6467-4853-A282-B99075E5CCC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24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hr-HR" dirty="0" smtClean="0">
                <a:solidFill>
                  <a:srgbClr val="C00000"/>
                </a:solidFill>
              </a:rPr>
              <a:t>Današnja razmišljanja koji će pokretači oblikovati način budućeg obrazovanja ukazuju da će u slijedećem razdoblju doći do velikih promjena u izvođenju nastave.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r-HR" dirty="0" smtClean="0">
                <a:solidFill>
                  <a:srgbClr val="C00000"/>
                </a:solidFill>
              </a:rPr>
              <a:t>Par komentara na drajvere …</a:t>
            </a:r>
          </a:p>
          <a:p>
            <a:pPr>
              <a:spcAft>
                <a:spcPts val="600"/>
              </a:spcAft>
            </a:pPr>
            <a:r>
              <a:rPr lang="hr-HR" dirty="0" smtClean="0">
                <a:solidFill>
                  <a:srgbClr val="C00000"/>
                </a:solidFill>
              </a:rPr>
              <a:t>Navedenim pokretačima bi vjerojatno trebalo dodati i korištenje internetske tehnologije kroz Massive Open Online Courses – MOOC’s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A14BD2E-6467-4853-A282-B99075E5CCC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969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hr-HR" dirty="0" smtClean="0">
                <a:solidFill>
                  <a:srgbClr val="C00000"/>
                </a:solidFill>
              </a:rPr>
              <a:t>Današnja razmišljanja koji će pokretači oblikovati način budućeg obrazovanja ukazuju da će u slijedećem razdoblju doći do velikih promjena u izvođenju nastave.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hr-HR" dirty="0" smtClean="0">
                <a:solidFill>
                  <a:srgbClr val="C00000"/>
                </a:solidFill>
              </a:rPr>
              <a:t>Par komentara na drajvere …</a:t>
            </a:r>
          </a:p>
          <a:p>
            <a:pPr>
              <a:spcAft>
                <a:spcPts val="600"/>
              </a:spcAft>
            </a:pPr>
            <a:r>
              <a:rPr lang="hr-HR" dirty="0" smtClean="0">
                <a:solidFill>
                  <a:srgbClr val="C00000"/>
                </a:solidFill>
              </a:rPr>
              <a:t>Navedenim pokretačima bi vjerojatno trebalo dodati i korištenje internetske tehnologije kroz Massive Open Online Courses – MOOC’s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A14BD2E-6467-4853-A282-B99075E5CCC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83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ctrTitle"/>
          </p:nvPr>
        </p:nvSpPr>
        <p:spPr>
          <a:xfrm>
            <a:off x="1524003" y="3077696"/>
            <a:ext cx="9144000" cy="799907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hr-HR"/>
              <a:t>Uredite stil naslova matrice</a:t>
            </a:r>
            <a:endParaRPr lang="hr-BA"/>
          </a:p>
        </p:txBody>
      </p:sp>
      <p:sp>
        <p:nvSpPr>
          <p:cNvPr id="3" name="Podnaslov 2"/>
          <p:cNvSpPr txBox="1">
            <a:spLocks noGrp="1"/>
          </p:cNvSpPr>
          <p:nvPr>
            <p:ph type="subTitle" idx="1"/>
          </p:nvPr>
        </p:nvSpPr>
        <p:spPr>
          <a:xfrm>
            <a:off x="1524003" y="4779385"/>
            <a:ext cx="9144000" cy="638662"/>
          </a:xfrm>
        </p:spPr>
        <p:txBody>
          <a:bodyPr anchorCtr="1"/>
          <a:lstStyle>
            <a:lvl1pPr marL="0" indent="0" algn="ctr">
              <a:buNone/>
              <a:defRPr sz="3600">
                <a:solidFill>
                  <a:srgbClr val="254275"/>
                </a:solidFill>
              </a:defRPr>
            </a:lvl1pPr>
          </a:lstStyle>
          <a:p>
            <a:pPr lvl="0"/>
            <a:r>
              <a:rPr lang="hr-HR"/>
              <a:t>Kliknite da biste uredili stil podnaslova matrice</a:t>
            </a:r>
            <a:endParaRPr lang="hr-BA"/>
          </a:p>
        </p:txBody>
      </p:sp>
      <p:sp>
        <p:nvSpPr>
          <p:cNvPr id="4" name="Rezervirano mjesto datum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0EBD35-96FB-4C85-95CD-1E85289B65DF}" type="datetime1">
              <a:rPr lang="hr-HR"/>
              <a:pPr lvl="0"/>
              <a:t>3.9.2019.</a:t>
            </a:fld>
            <a:endParaRPr lang="hr-BA"/>
          </a:p>
        </p:txBody>
      </p:sp>
      <p:sp>
        <p:nvSpPr>
          <p:cNvPr id="5" name="Rezervirano mjesto broja slajd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FA2AA9-A90C-4E5B-AF8D-432D97ABE613}" type="slidenum">
              <a:t>‹#›</a:t>
            </a:fld>
            <a:endParaRPr lang="hr-BA"/>
          </a:p>
        </p:txBody>
      </p:sp>
      <p:pic>
        <p:nvPicPr>
          <p:cNvPr id="6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56" y="234095"/>
            <a:ext cx="2340992" cy="10524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Slik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030" y="443237"/>
            <a:ext cx="3007443" cy="6514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Pravokutnik 11"/>
          <p:cNvSpPr/>
          <p:nvPr/>
        </p:nvSpPr>
        <p:spPr>
          <a:xfrm>
            <a:off x="0" y="1541788"/>
            <a:ext cx="12191996" cy="436959"/>
          </a:xfrm>
          <a:prstGeom prst="rect">
            <a:avLst/>
          </a:prstGeom>
          <a:solidFill>
            <a:srgbClr val="254275"/>
          </a:solidFill>
          <a:ln cap="flat">
            <a:noFill/>
            <a:prstDash val="solid"/>
          </a:ln>
        </p:spPr>
        <p:txBody>
          <a:bodyPr vert="horz" wrap="square" lIns="71999" tIns="71999" rIns="71999" bIns="71999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50" b="1" i="0" u="none" strike="noStrike" kern="1200" cap="none" spc="0" baseline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itchFamily="34"/>
                <a:ea typeface="Calibri" pitchFamily="34"/>
                <a:cs typeface="Times New Roman" pitchFamily="18"/>
              </a:rPr>
              <a:t>Western Balkans Academic Education Evolution and Professional's Sustainable Training for Spatial Data Infrastructures – BESTSDI</a:t>
            </a:r>
          </a:p>
        </p:txBody>
      </p:sp>
    </p:spTree>
    <p:extLst>
      <p:ext uri="{BB962C8B-B14F-4D97-AF65-F5344CB8AC3E}">
        <p14:creationId xmlns:p14="http://schemas.microsoft.com/office/powerpoint/2010/main" val="106379670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hr-BA"/>
          </a:p>
        </p:txBody>
      </p:sp>
      <p:sp>
        <p:nvSpPr>
          <p:cNvPr id="3" name="Rezervirano mjesto okomitog teksta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BA"/>
          </a:p>
        </p:txBody>
      </p:sp>
      <p:sp>
        <p:nvSpPr>
          <p:cNvPr id="4" name="Rezervirano mjesto datum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A7C38A-FEFD-454B-AA37-D37BEBF18CA5}" type="datetime1">
              <a:rPr lang="hr-HR"/>
              <a:pPr lvl="0"/>
              <a:t>3.9.2019.</a:t>
            </a:fld>
            <a:endParaRPr lang="hr-BA"/>
          </a:p>
        </p:txBody>
      </p:sp>
      <p:sp>
        <p:nvSpPr>
          <p:cNvPr id="5" name="Rezervirano mjesto broja slajd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37C956-AE9D-45B0-BCF2-6BA34BF8AC5A}" type="slidenum">
              <a:t>‹#›</a:t>
            </a:fld>
            <a:endParaRPr lang="hr-BA"/>
          </a:p>
        </p:txBody>
      </p:sp>
      <p:sp>
        <p:nvSpPr>
          <p:cNvPr id="6" name="Pravokutnik 6"/>
          <p:cNvSpPr/>
          <p:nvPr/>
        </p:nvSpPr>
        <p:spPr>
          <a:xfrm>
            <a:off x="0" y="0"/>
            <a:ext cx="12191996" cy="436964"/>
          </a:xfrm>
          <a:prstGeom prst="rect">
            <a:avLst/>
          </a:prstGeom>
          <a:solidFill>
            <a:srgbClr val="254275"/>
          </a:solidFill>
          <a:ln cap="flat">
            <a:noFill/>
            <a:prstDash val="solid"/>
          </a:ln>
        </p:spPr>
        <p:txBody>
          <a:bodyPr vert="horz" wrap="square" lIns="71999" tIns="71999" rIns="71999" bIns="71999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50" b="1" i="0" u="none" strike="noStrike" kern="1200" cap="none" spc="0" baseline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itchFamily="34"/>
                <a:ea typeface="Calibri" pitchFamily="34"/>
                <a:cs typeface="Times New Roman" pitchFamily="18"/>
              </a:rPr>
              <a:t>Western Balkans Academic Education Evolution and Professional's Sustainable Training for Spatial Data Infrastructures – BESTSDI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462" y="6356351"/>
            <a:ext cx="844484" cy="3796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873" y="6341802"/>
            <a:ext cx="1819829" cy="39420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309149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hr-BA"/>
          </a:p>
        </p:txBody>
      </p:sp>
      <p:sp>
        <p:nvSpPr>
          <p:cNvPr id="3" name="Rezervirano mjesto okomitog teksta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BA"/>
          </a:p>
        </p:txBody>
      </p:sp>
      <p:sp>
        <p:nvSpPr>
          <p:cNvPr id="4" name="Rezervirano mjesto datum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94B4C5-D3C3-43AC-8EC9-51EFB2C5998C}" type="datetime1">
              <a:rPr lang="hr-HR"/>
              <a:pPr lvl="0"/>
              <a:t>3.9.2019.</a:t>
            </a:fld>
            <a:endParaRPr lang="hr-BA"/>
          </a:p>
        </p:txBody>
      </p:sp>
      <p:sp>
        <p:nvSpPr>
          <p:cNvPr id="5" name="Rezervirano mjesto broja slajd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DE171B-87F9-449E-A75D-480BCF1C3E34}" type="slidenum">
              <a:t>‹#›</a:t>
            </a:fld>
            <a:endParaRPr lang="hr-BA"/>
          </a:p>
        </p:txBody>
      </p:sp>
      <p:sp>
        <p:nvSpPr>
          <p:cNvPr id="6" name="Pravokutnik 6"/>
          <p:cNvSpPr/>
          <p:nvPr/>
        </p:nvSpPr>
        <p:spPr>
          <a:xfrm>
            <a:off x="11427191" y="0"/>
            <a:ext cx="764805" cy="6858000"/>
          </a:xfrm>
          <a:prstGeom prst="rect">
            <a:avLst/>
          </a:prstGeom>
          <a:solidFill>
            <a:srgbClr val="254275"/>
          </a:solidFill>
          <a:ln cap="flat">
            <a:noFill/>
            <a:prstDash val="solid"/>
          </a:ln>
        </p:spPr>
        <p:txBody>
          <a:bodyPr vert="eaVert" wrap="square" lIns="71999" tIns="71999" rIns="71999" bIns="71999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50" b="1" i="0" u="none" strike="noStrike" kern="1200" cap="none" spc="0" baseline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itchFamily="34"/>
                <a:ea typeface="Calibri" pitchFamily="34"/>
                <a:cs typeface="Times New Roman" pitchFamily="18"/>
              </a:rPr>
              <a:t>Western Balkans Academic Education Evolution and Professional's Sustainable Training for Spatial Data Infrastructures – BESTSDI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462" y="6356351"/>
            <a:ext cx="844484" cy="3796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873" y="6341802"/>
            <a:ext cx="1819829" cy="39420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96157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838203" y="637227"/>
            <a:ext cx="10515600" cy="67873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hr-BA"/>
          </a:p>
        </p:txBody>
      </p:sp>
      <p:sp>
        <p:nvSpPr>
          <p:cNvPr id="3" name="Rezervirano mjesto sadržaja 2"/>
          <p:cNvSpPr txBox="1">
            <a:spLocks noGrp="1"/>
          </p:cNvSpPr>
          <p:nvPr>
            <p:ph idx="1"/>
          </p:nvPr>
        </p:nvSpPr>
        <p:spPr>
          <a:xfrm>
            <a:off x="838203" y="1706252"/>
            <a:ext cx="10515600" cy="431454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BA"/>
          </a:p>
        </p:txBody>
      </p:sp>
      <p:sp>
        <p:nvSpPr>
          <p:cNvPr id="4" name="Rezervirano mjesto datum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 lvl="0"/>
            <a:fld id="{11E6757E-24CF-47A3-8E79-4DA9E9467775}" type="datetime1">
              <a:rPr lang="hr-HR"/>
              <a:pPr lvl="0"/>
              <a:t>3.9.2019.</a:t>
            </a:fld>
            <a:endParaRPr lang="hr-BA"/>
          </a:p>
        </p:txBody>
      </p:sp>
      <p:sp>
        <p:nvSpPr>
          <p:cNvPr id="5" name="Rezervirano mjesto broja slajd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17CDAE-6F7F-4389-BB93-0924C5608D87}" type="slidenum">
              <a:t>‹#›</a:t>
            </a:fld>
            <a:endParaRPr lang="hr-BA"/>
          </a:p>
        </p:txBody>
      </p:sp>
      <p:sp>
        <p:nvSpPr>
          <p:cNvPr id="6" name="Pravokutnik 9"/>
          <p:cNvSpPr/>
          <p:nvPr/>
        </p:nvSpPr>
        <p:spPr>
          <a:xfrm>
            <a:off x="0" y="0"/>
            <a:ext cx="12191996" cy="436964"/>
          </a:xfrm>
          <a:prstGeom prst="rect">
            <a:avLst/>
          </a:prstGeom>
          <a:solidFill>
            <a:srgbClr val="254275"/>
          </a:solidFill>
          <a:ln cap="flat">
            <a:noFill/>
            <a:prstDash val="solid"/>
          </a:ln>
        </p:spPr>
        <p:txBody>
          <a:bodyPr vert="horz" wrap="square" lIns="71999" tIns="71999" rIns="71999" bIns="71999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50" b="1" i="0" u="none" strike="noStrike" kern="1200" cap="none" spc="0" baseline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itchFamily="34"/>
                <a:ea typeface="Calibri" pitchFamily="34"/>
                <a:cs typeface="Times New Roman" pitchFamily="18"/>
              </a:rPr>
              <a:t>Western Balkans Academic Education Evolution and Professional's Sustainable Training for Spatial Data Infrastructures – BESTSDI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462" y="6356351"/>
            <a:ext cx="844484" cy="3796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873" y="6341802"/>
            <a:ext cx="1819829" cy="39420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78194927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hr-HR"/>
              <a:t>Uredite stil naslova matrice</a:t>
            </a:r>
            <a:endParaRPr lang="hr-BA"/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5C30AA-6758-4F67-869A-766CEF03E2C3}" type="datetime1">
              <a:rPr lang="hr-HR"/>
              <a:pPr lvl="0"/>
              <a:t>3.9.2019.</a:t>
            </a:fld>
            <a:endParaRPr lang="hr-BA"/>
          </a:p>
        </p:txBody>
      </p:sp>
      <p:sp>
        <p:nvSpPr>
          <p:cNvPr id="5" name="Rezervirano mjesto broja slajd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3B7181-9D49-401A-9C89-CCDE3B768E3D}" type="slidenum">
              <a:t>‹#›</a:t>
            </a:fld>
            <a:endParaRPr lang="hr-BA"/>
          </a:p>
        </p:txBody>
      </p:sp>
      <p:sp>
        <p:nvSpPr>
          <p:cNvPr id="6" name="Pravokutnik 6"/>
          <p:cNvSpPr/>
          <p:nvPr/>
        </p:nvSpPr>
        <p:spPr>
          <a:xfrm>
            <a:off x="0" y="0"/>
            <a:ext cx="12191996" cy="436964"/>
          </a:xfrm>
          <a:prstGeom prst="rect">
            <a:avLst/>
          </a:prstGeom>
          <a:solidFill>
            <a:srgbClr val="254275"/>
          </a:solidFill>
          <a:ln cap="flat">
            <a:noFill/>
            <a:prstDash val="solid"/>
          </a:ln>
        </p:spPr>
        <p:txBody>
          <a:bodyPr vert="horz" wrap="square" lIns="71999" tIns="71999" rIns="71999" bIns="71999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50" b="1" i="0" u="none" strike="noStrike" kern="1200" cap="none" spc="0" baseline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itchFamily="34"/>
                <a:ea typeface="Calibri" pitchFamily="34"/>
                <a:cs typeface="Times New Roman" pitchFamily="18"/>
              </a:rPr>
              <a:t>Western Balkans Academic Education Evolution and Professional's Sustainable Training for Spatial Data Infrastructures – BESTSDI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462" y="6356351"/>
            <a:ext cx="844484" cy="3796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873" y="6341802"/>
            <a:ext cx="1819829" cy="39420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89456953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hr-BA"/>
          </a:p>
        </p:txBody>
      </p:sp>
      <p:sp>
        <p:nvSpPr>
          <p:cNvPr id="3" name="Rezervirano mjesto sadržaja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BA"/>
          </a:p>
        </p:txBody>
      </p:sp>
      <p:sp>
        <p:nvSpPr>
          <p:cNvPr id="4" name="Rezervirano mjesto sadržaja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BA"/>
          </a:p>
        </p:txBody>
      </p:sp>
      <p:sp>
        <p:nvSpPr>
          <p:cNvPr id="5" name="Rezervirano mjesto datum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BCBA93-30FF-40BC-8C2F-5991AA5E1E9A}" type="datetime1">
              <a:rPr lang="hr-HR"/>
              <a:pPr lvl="0"/>
              <a:t>3.9.2019.</a:t>
            </a:fld>
            <a:endParaRPr lang="hr-BA"/>
          </a:p>
        </p:txBody>
      </p:sp>
      <p:sp>
        <p:nvSpPr>
          <p:cNvPr id="6" name="Rezervirano mjesto broja slajd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C2B0B2-843F-41A2-B9BD-B527448D4010}" type="slidenum">
              <a:t>‹#›</a:t>
            </a:fld>
            <a:endParaRPr lang="hr-BA"/>
          </a:p>
        </p:txBody>
      </p:sp>
      <p:sp>
        <p:nvSpPr>
          <p:cNvPr id="7" name="Pravokutnik 7"/>
          <p:cNvSpPr/>
          <p:nvPr/>
        </p:nvSpPr>
        <p:spPr>
          <a:xfrm>
            <a:off x="0" y="0"/>
            <a:ext cx="12191996" cy="436964"/>
          </a:xfrm>
          <a:prstGeom prst="rect">
            <a:avLst/>
          </a:prstGeom>
          <a:solidFill>
            <a:srgbClr val="254275"/>
          </a:solidFill>
          <a:ln cap="flat">
            <a:noFill/>
            <a:prstDash val="solid"/>
          </a:ln>
        </p:spPr>
        <p:txBody>
          <a:bodyPr vert="horz" wrap="square" lIns="71999" tIns="71999" rIns="71999" bIns="71999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50" b="1" i="0" u="none" strike="noStrike" kern="1200" cap="none" spc="0" baseline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itchFamily="34"/>
                <a:ea typeface="Calibri" pitchFamily="34"/>
                <a:cs typeface="Times New Roman" pitchFamily="18"/>
              </a:rPr>
              <a:t>Western Balkans Academic Education Evolution and Professional's Sustainable Training for Spatial Data Infrastructures – BESTSDI</a:t>
            </a:r>
          </a:p>
        </p:txBody>
      </p:sp>
      <p:pic>
        <p:nvPicPr>
          <p:cNvPr id="8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462" y="6356351"/>
            <a:ext cx="844484" cy="3796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873" y="6341802"/>
            <a:ext cx="1819829" cy="39420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8674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839784" y="736265"/>
            <a:ext cx="10515600" cy="8164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hr-BA"/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BA"/>
          </a:p>
        </p:txBody>
      </p:sp>
      <p:sp>
        <p:nvSpPr>
          <p:cNvPr id="5" name="Rezervirano mjesto teksta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BA"/>
          </a:p>
        </p:txBody>
      </p:sp>
      <p:sp>
        <p:nvSpPr>
          <p:cNvPr id="7" name="Rezervirano mjesto datum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856B3D-36DB-4E48-B3C2-2A61D16BD60C}" type="datetime1">
              <a:rPr lang="hr-HR"/>
              <a:pPr lvl="0"/>
              <a:t>3.9.2019.</a:t>
            </a:fld>
            <a:endParaRPr lang="hr-BA"/>
          </a:p>
        </p:txBody>
      </p:sp>
      <p:sp>
        <p:nvSpPr>
          <p:cNvPr id="8" name="Rezervirano mjesto broja slajda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A386AF-ABCD-467F-9D1B-65ADF431DEC1}" type="slidenum">
              <a:t>‹#›</a:t>
            </a:fld>
            <a:endParaRPr lang="hr-BA"/>
          </a:p>
        </p:txBody>
      </p:sp>
      <p:sp>
        <p:nvSpPr>
          <p:cNvPr id="9" name="Pravokutnik 9"/>
          <p:cNvSpPr/>
          <p:nvPr/>
        </p:nvSpPr>
        <p:spPr>
          <a:xfrm>
            <a:off x="0" y="0"/>
            <a:ext cx="12191996" cy="436964"/>
          </a:xfrm>
          <a:prstGeom prst="rect">
            <a:avLst/>
          </a:prstGeom>
          <a:solidFill>
            <a:srgbClr val="254275"/>
          </a:solidFill>
          <a:ln cap="flat">
            <a:noFill/>
            <a:prstDash val="solid"/>
          </a:ln>
        </p:spPr>
        <p:txBody>
          <a:bodyPr vert="horz" wrap="square" lIns="71999" tIns="71999" rIns="71999" bIns="71999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50" b="1" i="0" u="none" strike="noStrike" kern="1200" cap="none" spc="0" baseline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itchFamily="34"/>
                <a:ea typeface="Calibri" pitchFamily="34"/>
                <a:cs typeface="Times New Roman" pitchFamily="18"/>
              </a:rPr>
              <a:t>Western Balkans Academic Education Evolution and Professional's Sustainable Training for Spatial Data Infrastructures – BESTSDI</a:t>
            </a:r>
          </a:p>
        </p:txBody>
      </p:sp>
      <p:pic>
        <p:nvPicPr>
          <p:cNvPr id="10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462" y="6356351"/>
            <a:ext cx="844484" cy="3796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873" y="6341802"/>
            <a:ext cx="1819829" cy="39420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905109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hr-BA"/>
          </a:p>
        </p:txBody>
      </p:sp>
      <p:sp>
        <p:nvSpPr>
          <p:cNvPr id="3" name="Rezervirano mjesto datum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5F70B2-22CD-4E36-9266-063FD482B7BA}" type="datetime1">
              <a:rPr lang="hr-HR"/>
              <a:pPr lvl="0"/>
              <a:t>3.9.2019.</a:t>
            </a:fld>
            <a:endParaRPr lang="hr-BA"/>
          </a:p>
        </p:txBody>
      </p:sp>
      <p:sp>
        <p:nvSpPr>
          <p:cNvPr id="4" name="Rezervirano mjesto broja slajd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8A88E1-6D65-4AAA-AF8D-30F348A5A4AC}" type="slidenum">
              <a:t>‹#›</a:t>
            </a:fld>
            <a:endParaRPr lang="hr-BA"/>
          </a:p>
        </p:txBody>
      </p:sp>
      <p:sp>
        <p:nvSpPr>
          <p:cNvPr id="5" name="Pravokutnik 5"/>
          <p:cNvSpPr/>
          <p:nvPr/>
        </p:nvSpPr>
        <p:spPr>
          <a:xfrm>
            <a:off x="0" y="0"/>
            <a:ext cx="12191996" cy="436964"/>
          </a:xfrm>
          <a:prstGeom prst="rect">
            <a:avLst/>
          </a:prstGeom>
          <a:solidFill>
            <a:srgbClr val="254275"/>
          </a:solidFill>
          <a:ln cap="flat">
            <a:noFill/>
            <a:prstDash val="solid"/>
          </a:ln>
        </p:spPr>
        <p:txBody>
          <a:bodyPr vert="horz" wrap="square" lIns="71999" tIns="71999" rIns="71999" bIns="71999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50" b="1" i="0" u="none" strike="noStrike" kern="1200" cap="none" spc="0" baseline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itchFamily="34"/>
                <a:ea typeface="Calibri" pitchFamily="34"/>
                <a:cs typeface="Times New Roman" pitchFamily="18"/>
              </a:rPr>
              <a:t>Western Balkans Academic Education Evolution and Professional's Sustainable Training for Spatial Data Infrastructures – BESTSDI</a:t>
            </a:r>
          </a:p>
        </p:txBody>
      </p:sp>
      <p:pic>
        <p:nvPicPr>
          <p:cNvPr id="6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462" y="6356351"/>
            <a:ext cx="844484" cy="3796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873" y="6341802"/>
            <a:ext cx="1819829" cy="39420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587009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8DF761-817A-4C75-8500-E148FCCDE0F9}" type="datetime1">
              <a:rPr lang="hr-HR"/>
              <a:pPr lvl="0"/>
              <a:t>3.9.2019.</a:t>
            </a:fld>
            <a:endParaRPr lang="hr-BA"/>
          </a:p>
        </p:txBody>
      </p:sp>
      <p:sp>
        <p:nvSpPr>
          <p:cNvPr id="3" name="Rezervirano mjesto broja slajd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5A2A29-1D70-421E-B3B6-A3D130005E4B}" type="slidenum">
              <a:t>‹#›</a:t>
            </a:fld>
            <a:endParaRPr lang="hr-BA"/>
          </a:p>
        </p:txBody>
      </p:sp>
      <p:sp>
        <p:nvSpPr>
          <p:cNvPr id="4" name="Pravokutnik 4"/>
          <p:cNvSpPr/>
          <p:nvPr/>
        </p:nvSpPr>
        <p:spPr>
          <a:xfrm>
            <a:off x="0" y="0"/>
            <a:ext cx="12191996" cy="436964"/>
          </a:xfrm>
          <a:prstGeom prst="rect">
            <a:avLst/>
          </a:prstGeom>
          <a:solidFill>
            <a:srgbClr val="254275"/>
          </a:solidFill>
          <a:ln cap="flat">
            <a:noFill/>
            <a:prstDash val="solid"/>
          </a:ln>
        </p:spPr>
        <p:txBody>
          <a:bodyPr vert="horz" wrap="square" lIns="71999" tIns="71999" rIns="71999" bIns="71999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50" b="1" i="0" u="none" strike="noStrike" kern="1200" cap="none" spc="0" baseline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itchFamily="34"/>
                <a:ea typeface="Calibri" pitchFamily="34"/>
                <a:cs typeface="Times New Roman" pitchFamily="18"/>
              </a:rPr>
              <a:t>Western Balkans Academic Education Evolution and Professional's Sustainable Training for Spatial Data Infrastructures – BESTSDI</a:t>
            </a:r>
          </a:p>
        </p:txBody>
      </p:sp>
      <p:pic>
        <p:nvPicPr>
          <p:cNvPr id="5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462" y="6356351"/>
            <a:ext cx="844484" cy="3796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873" y="6341802"/>
            <a:ext cx="1819829" cy="39420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99049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839784" y="987423"/>
            <a:ext cx="3932240" cy="1069976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hr-HR"/>
              <a:t>Uredite stil naslova matrice</a:t>
            </a:r>
            <a:endParaRPr lang="hr-BA"/>
          </a:p>
        </p:txBody>
      </p:sp>
      <p:sp>
        <p:nvSpPr>
          <p:cNvPr id="3" name="Rezervirano mjesto sadržaja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BA"/>
          </a:p>
        </p:txBody>
      </p:sp>
      <p:sp>
        <p:nvSpPr>
          <p:cNvPr id="4" name="Rezervirano mjesto teksta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9D931C-DB7C-4402-AA34-1E334F5951D1}" type="datetime1">
              <a:rPr lang="hr-HR"/>
              <a:pPr lvl="0"/>
              <a:t>3.9.2019.</a:t>
            </a:fld>
            <a:endParaRPr lang="hr-BA"/>
          </a:p>
        </p:txBody>
      </p:sp>
      <p:sp>
        <p:nvSpPr>
          <p:cNvPr id="6" name="Rezervirano mjesto broja slajd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AE10B0-CF0A-4766-A80F-C587FEEA0DBE}" type="slidenum">
              <a:t>‹#›</a:t>
            </a:fld>
            <a:endParaRPr lang="hr-BA"/>
          </a:p>
        </p:txBody>
      </p:sp>
      <p:sp>
        <p:nvSpPr>
          <p:cNvPr id="7" name="Pravokutnik 7"/>
          <p:cNvSpPr/>
          <p:nvPr/>
        </p:nvSpPr>
        <p:spPr>
          <a:xfrm>
            <a:off x="0" y="0"/>
            <a:ext cx="12191996" cy="436964"/>
          </a:xfrm>
          <a:prstGeom prst="rect">
            <a:avLst/>
          </a:prstGeom>
          <a:solidFill>
            <a:srgbClr val="254275"/>
          </a:solidFill>
          <a:ln cap="flat">
            <a:noFill/>
            <a:prstDash val="solid"/>
          </a:ln>
        </p:spPr>
        <p:txBody>
          <a:bodyPr vert="horz" wrap="square" lIns="71999" tIns="71999" rIns="71999" bIns="71999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50" b="1" i="0" u="none" strike="noStrike" kern="1200" cap="none" spc="0" baseline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itchFamily="34"/>
                <a:ea typeface="Calibri" pitchFamily="34"/>
                <a:cs typeface="Times New Roman" pitchFamily="18"/>
              </a:rPr>
              <a:t>Western Balkans Academic Education Evolution and Professional's Sustainable Training for Spatial Data Infrastructures – BESTSDI</a:t>
            </a:r>
          </a:p>
        </p:txBody>
      </p:sp>
      <p:pic>
        <p:nvPicPr>
          <p:cNvPr id="8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462" y="6356351"/>
            <a:ext cx="844484" cy="3796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873" y="6341802"/>
            <a:ext cx="1819829" cy="39420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35542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839784" y="987423"/>
            <a:ext cx="3932240" cy="1069976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hr-HR"/>
              <a:t>Uredite stil naslova matrice</a:t>
            </a:r>
            <a:endParaRPr lang="hr-BA"/>
          </a:p>
        </p:txBody>
      </p:sp>
      <p:sp>
        <p:nvSpPr>
          <p:cNvPr id="3" name="Rezervirano mjesto slike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hr-HR"/>
              <a:t>Kliknite ikonu da biste dodali  sliku</a:t>
            </a:r>
            <a:endParaRPr lang="hr-BA"/>
          </a:p>
        </p:txBody>
      </p:sp>
      <p:sp>
        <p:nvSpPr>
          <p:cNvPr id="4" name="Rezervirano mjesto teksta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B967A6-ED7A-4D7C-A6FA-41775653F64D}" type="datetime1">
              <a:rPr lang="hr-HR"/>
              <a:pPr lvl="0"/>
              <a:t>3.9.2019.</a:t>
            </a:fld>
            <a:endParaRPr lang="hr-BA"/>
          </a:p>
        </p:txBody>
      </p:sp>
      <p:sp>
        <p:nvSpPr>
          <p:cNvPr id="6" name="Rezervirano mjesto broja slajd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89EFAD-C7E5-408D-94F7-B3EC36CA419C}" type="slidenum">
              <a:t>‹#›</a:t>
            </a:fld>
            <a:endParaRPr lang="hr-BA"/>
          </a:p>
        </p:txBody>
      </p:sp>
      <p:sp>
        <p:nvSpPr>
          <p:cNvPr id="7" name="Pravokutnik 7"/>
          <p:cNvSpPr/>
          <p:nvPr/>
        </p:nvSpPr>
        <p:spPr>
          <a:xfrm>
            <a:off x="0" y="0"/>
            <a:ext cx="12191996" cy="436964"/>
          </a:xfrm>
          <a:prstGeom prst="rect">
            <a:avLst/>
          </a:prstGeom>
          <a:solidFill>
            <a:srgbClr val="254275"/>
          </a:solidFill>
          <a:ln cap="flat">
            <a:noFill/>
            <a:prstDash val="solid"/>
          </a:ln>
        </p:spPr>
        <p:txBody>
          <a:bodyPr vert="horz" wrap="square" lIns="71999" tIns="71999" rIns="71999" bIns="71999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50" b="1" i="0" u="none" strike="noStrike" kern="1200" cap="none" spc="0" baseline="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itchFamily="34"/>
                <a:ea typeface="Calibri" pitchFamily="34"/>
                <a:cs typeface="Times New Roman" pitchFamily="18"/>
              </a:rPr>
              <a:t>Western Balkans Academic Education Evolution and Professional's Sustainable Training for Spatial Data Infrastructures – BESTSDI</a:t>
            </a:r>
          </a:p>
        </p:txBody>
      </p:sp>
      <p:pic>
        <p:nvPicPr>
          <p:cNvPr id="8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462" y="6356351"/>
            <a:ext cx="844484" cy="3796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873" y="6341802"/>
            <a:ext cx="1819829" cy="39420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135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 txBox="1">
            <a:spLocks noGrp="1"/>
          </p:cNvSpPr>
          <p:nvPr>
            <p:ph type="title"/>
          </p:nvPr>
        </p:nvSpPr>
        <p:spPr>
          <a:xfrm>
            <a:off x="838203" y="853848"/>
            <a:ext cx="10515600" cy="8603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hr-HR"/>
              <a:t>Uredite stil naslova matrice</a:t>
            </a:r>
            <a:endParaRPr lang="hr-BA"/>
          </a:p>
        </p:txBody>
      </p:sp>
      <p:sp>
        <p:nvSpPr>
          <p:cNvPr id="3" name="Rezervirano mjesto teksta 2"/>
          <p:cNvSpPr txBox="1">
            <a:spLocks noGrp="1"/>
          </p:cNvSpPr>
          <p:nvPr>
            <p:ph type="body" idx="1"/>
          </p:nvPr>
        </p:nvSpPr>
        <p:spPr>
          <a:xfrm>
            <a:off x="838203" y="2063124"/>
            <a:ext cx="10515600" cy="40170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BA"/>
          </a:p>
        </p:txBody>
      </p:sp>
      <p:sp>
        <p:nvSpPr>
          <p:cNvPr id="4" name="Rezervirano mjesto datuma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ABE1000-BC1C-40E7-85FA-EEC7683E84B7}" type="datetime1">
              <a:rPr lang="hr-HR"/>
              <a:pPr lvl="0"/>
              <a:t>3.9.2019.</a:t>
            </a:fld>
            <a:endParaRPr lang="hr-BA"/>
          </a:p>
        </p:txBody>
      </p:sp>
      <p:sp>
        <p:nvSpPr>
          <p:cNvPr id="5" name="Rezervirano mjesto broja slajda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BA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1E6F379-88A7-465B-A7A5-257173C085C6}" type="slidenum">
              <a:t>‹#›</a:t>
            </a:fld>
            <a:endParaRPr lang="hr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hr-HR" sz="4400" b="1" i="0" u="none" strike="noStrike" kern="1200" cap="none" spc="0" baseline="0">
          <a:solidFill>
            <a:srgbClr val="254275"/>
          </a:solidFill>
          <a:uFillTx/>
          <a:latin typeface="Calibri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hr-HR" sz="2800" b="1" i="0" u="none" strike="noStrike" kern="1200" cap="none" spc="0" baseline="0">
          <a:solidFill>
            <a:srgbClr val="0070C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r-HR" sz="2400" b="0" i="0" u="none" strike="noStrike" kern="1200" cap="none" spc="0" baseline="0">
          <a:solidFill>
            <a:srgbClr val="0070C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r-HR" sz="2000" b="0" i="0" u="none" strike="noStrike" kern="1200" cap="none" spc="0" baseline="0">
          <a:solidFill>
            <a:srgbClr val="0070C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r-HR" sz="1800" b="0" i="0" u="none" strike="noStrike" kern="1200" cap="none" spc="0" baseline="0">
          <a:solidFill>
            <a:srgbClr val="0070C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r-HR" sz="1800" b="0" i="0" u="none" strike="noStrike" kern="1200" cap="none" spc="0" baseline="0">
          <a:solidFill>
            <a:srgbClr val="0070C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bestsdi.eu/528-2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hyperlink" Target="http://bestsdi.eu/528-2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mailto:info@bestsdi.eu" TargetMode="External"/><Relationship Id="rId4" Type="http://schemas.openxmlformats.org/officeDocument/2006/relationships/hyperlink" Target="http://www.bestsdi.e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3336" y="2705155"/>
            <a:ext cx="11633859" cy="1447689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rgbClr val="002060"/>
                </a:solidFill>
              </a:rPr>
              <a:t>Modern interdisciplinary SDI and spatial concepts as a platform for new curricula’</a:t>
            </a:r>
            <a:r>
              <a:rPr lang="hr-HR" sz="4400" dirty="0">
                <a:solidFill>
                  <a:srgbClr val="002060"/>
                </a:solidFill>
              </a:rPr>
              <a:t>s</a:t>
            </a:r>
            <a:endParaRPr lang="en-GB" sz="4400" dirty="0">
              <a:solidFill>
                <a:srgbClr val="002060"/>
              </a:solidFill>
            </a:endParaRPr>
          </a:p>
        </p:txBody>
      </p:sp>
      <p:pic>
        <p:nvPicPr>
          <p:cNvPr id="5" name="Slika 4">
            <a:hlinkClick r:id="rId2"/>
            <a:extLst>
              <a:ext uri="{FF2B5EF4-FFF2-40B4-BE49-F238E27FC236}">
                <a16:creationId xmlns:a16="http://schemas.microsoft.com/office/drawing/2014/main" id="{C97D0983-64B0-47F6-A12B-2A11BC6199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3" t="9937" r="10796" b="8183"/>
          <a:stretch/>
        </p:blipFill>
        <p:spPr>
          <a:xfrm>
            <a:off x="651160" y="4476735"/>
            <a:ext cx="3398326" cy="2005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9799DEE9-99D1-4F61-B93B-4B53DD399D47}"/>
              </a:ext>
            </a:extLst>
          </p:cNvPr>
          <p:cNvSpPr txBox="1"/>
          <p:nvPr/>
        </p:nvSpPr>
        <p:spPr>
          <a:xfrm>
            <a:off x="7540831" y="4728828"/>
            <a:ext cx="415636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C00000"/>
                </a:solidFill>
              </a:rPr>
              <a:t>Zlatko Srbinoski</a:t>
            </a:r>
          </a:p>
          <a:p>
            <a:r>
              <a:rPr lang="en-US" b="1" dirty="0">
                <a:solidFill>
                  <a:srgbClr val="0070C0"/>
                </a:solidFill>
              </a:rPr>
              <a:t>Faculty of Civil Engineering, 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0070C0"/>
                </a:solidFill>
              </a:rPr>
              <a:t>University of Ss Cyril and </a:t>
            </a:r>
            <a:r>
              <a:rPr lang="en-US" b="1" dirty="0" smtClean="0">
                <a:solidFill>
                  <a:srgbClr val="0070C0"/>
                </a:solidFill>
              </a:rPr>
              <a:t>Methodius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Zeljko Bacic, Vesna Posloncec Petric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Faculty of Geodesy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University of Zagreb</a:t>
            </a:r>
          </a:p>
        </p:txBody>
      </p:sp>
    </p:spTree>
    <p:extLst>
      <p:ext uri="{BB962C8B-B14F-4D97-AF65-F5344CB8AC3E}">
        <p14:creationId xmlns:p14="http://schemas.microsoft.com/office/powerpoint/2010/main" val="70892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B8D8B7-1B92-4B38-9E75-FCE0F0F72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37227"/>
            <a:ext cx="11338560" cy="856293"/>
          </a:xfrm>
        </p:spPr>
        <p:txBody>
          <a:bodyPr>
            <a:normAutofit/>
          </a:bodyPr>
          <a:lstStyle/>
          <a:p>
            <a:r>
              <a:rPr lang="en-US" sz="3600" dirty="0"/>
              <a:t>9 things that will shape the future of education </a:t>
            </a:r>
            <a:r>
              <a:rPr lang="en-US" sz="2800" b="0" dirty="0" smtClean="0"/>
              <a:t>(</a:t>
            </a:r>
            <a:r>
              <a:rPr lang="en-US" sz="2800" b="0" dirty="0"/>
              <a:t>Henny</a:t>
            </a:r>
            <a:r>
              <a:rPr lang="hr-HR" sz="2800" b="0" dirty="0"/>
              <a:t>,</a:t>
            </a:r>
            <a:r>
              <a:rPr lang="en-US" sz="2800" b="0" dirty="0"/>
              <a:t> 2016)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4AC4A0-0963-476F-B6C3-D8777D6B4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08760"/>
            <a:ext cx="11338560" cy="458724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600" dirty="0" smtClean="0">
                <a:solidFill>
                  <a:srgbClr val="C00000"/>
                </a:solidFill>
              </a:rPr>
              <a:t>Field experience</a:t>
            </a:r>
          </a:p>
          <a:p>
            <a:pPr marL="625475">
              <a:spcBef>
                <a:spcPts val="600"/>
              </a:spcBef>
              <a:spcAft>
                <a:spcPts val="600"/>
              </a:spcAft>
            </a:pPr>
            <a:r>
              <a:rPr lang="en-US" sz="2600" b="0" dirty="0" smtClean="0"/>
              <a:t>Experience </a:t>
            </a:r>
            <a:r>
              <a:rPr lang="en-US" sz="2600" b="0" dirty="0"/>
              <a:t>in ‘the field’ will be emphasized </a:t>
            </a:r>
            <a:r>
              <a:rPr lang="en-US" sz="2600" b="0" dirty="0" smtClean="0"/>
              <a:t>within courses</a:t>
            </a:r>
            <a:r>
              <a:rPr lang="en-US" sz="2600" b="0" dirty="0"/>
              <a:t>. Schools will provide more opportunities for </a:t>
            </a:r>
            <a:r>
              <a:rPr lang="en-US" sz="2600" b="0" dirty="0" smtClean="0"/>
              <a:t>students to </a:t>
            </a:r>
            <a:r>
              <a:rPr lang="en-US" sz="2600" b="0" dirty="0"/>
              <a:t>obtain real-world skills that are representative to their </a:t>
            </a:r>
            <a:r>
              <a:rPr lang="en-US" sz="2600" b="0" dirty="0" smtClean="0"/>
              <a:t>jobs.</a:t>
            </a:r>
            <a:endParaRPr lang="en-US" sz="2600" b="0" dirty="0"/>
          </a:p>
          <a:p>
            <a:pPr>
              <a:spcBef>
                <a:spcPts val="600"/>
              </a:spcBef>
            </a:pPr>
            <a:r>
              <a:rPr lang="en-US" sz="2600" dirty="0">
                <a:solidFill>
                  <a:srgbClr val="C00000"/>
                </a:solidFill>
              </a:rPr>
              <a:t>Data </a:t>
            </a:r>
            <a:r>
              <a:rPr lang="en-US" sz="2600" dirty="0" smtClean="0">
                <a:solidFill>
                  <a:srgbClr val="C00000"/>
                </a:solidFill>
              </a:rPr>
              <a:t>interpretation</a:t>
            </a:r>
          </a:p>
          <a:p>
            <a:pPr marL="625475">
              <a:spcBef>
                <a:spcPts val="600"/>
              </a:spcBef>
              <a:spcAft>
                <a:spcPts val="600"/>
              </a:spcAft>
            </a:pPr>
            <a:r>
              <a:rPr lang="en-US" sz="2600" b="0" dirty="0"/>
              <a:t>Computers will soon </a:t>
            </a:r>
            <a:r>
              <a:rPr lang="en-US" sz="2600" b="0" dirty="0" smtClean="0"/>
              <a:t>take care </a:t>
            </a:r>
            <a:r>
              <a:rPr lang="en-US" sz="2600" b="0" dirty="0"/>
              <a:t>of every statistical analysis, and describe and </a:t>
            </a:r>
            <a:r>
              <a:rPr lang="en-US" sz="2600" b="0" dirty="0" smtClean="0"/>
              <a:t>analyze data </a:t>
            </a:r>
            <a:r>
              <a:rPr lang="en-US" sz="2600" b="0" dirty="0"/>
              <a:t>and predict future trends. Therefore, the </a:t>
            </a:r>
            <a:r>
              <a:rPr lang="en-US" sz="2600" b="0" dirty="0" smtClean="0"/>
              <a:t>human interpretation </a:t>
            </a:r>
            <a:r>
              <a:rPr lang="en-US" sz="2600" b="0" dirty="0"/>
              <a:t>of these data will become a much </a:t>
            </a:r>
            <a:r>
              <a:rPr lang="en-US" sz="2600" b="0" dirty="0" smtClean="0"/>
              <a:t>more important </a:t>
            </a:r>
            <a:r>
              <a:rPr lang="en-US" sz="2600" b="0" dirty="0"/>
              <a:t>part of the future </a:t>
            </a:r>
            <a:r>
              <a:rPr lang="en-US" sz="2600" b="0" dirty="0" smtClean="0"/>
              <a:t>curricula.</a:t>
            </a:r>
            <a:endParaRPr lang="en-US" sz="2600" b="0" dirty="0"/>
          </a:p>
          <a:p>
            <a:pPr>
              <a:spcBef>
                <a:spcPts val="600"/>
              </a:spcBef>
            </a:pPr>
            <a:r>
              <a:rPr lang="en-US" sz="2600" dirty="0">
                <a:solidFill>
                  <a:srgbClr val="C00000"/>
                </a:solidFill>
              </a:rPr>
              <a:t>Exams will change </a:t>
            </a:r>
            <a:r>
              <a:rPr lang="en-US" sz="2600" dirty="0" smtClean="0">
                <a:solidFill>
                  <a:srgbClr val="C00000"/>
                </a:solidFill>
              </a:rPr>
              <a:t>completely</a:t>
            </a:r>
          </a:p>
          <a:p>
            <a:pPr marL="625475">
              <a:spcBef>
                <a:spcPts val="600"/>
              </a:spcBef>
            </a:pPr>
            <a:r>
              <a:rPr lang="en-US" sz="2600" b="0" dirty="0" smtClean="0"/>
              <a:t>As the factual knowledge </a:t>
            </a:r>
            <a:r>
              <a:rPr lang="en-US" sz="2600" b="0" dirty="0"/>
              <a:t>of a student can be measured during their </a:t>
            </a:r>
            <a:r>
              <a:rPr lang="en-US" sz="2600" b="0" dirty="0" smtClean="0"/>
              <a:t>learning process</a:t>
            </a:r>
            <a:r>
              <a:rPr lang="en-US" sz="2600" b="0" dirty="0"/>
              <a:t>, the application of their knowledge is best </a:t>
            </a:r>
            <a:r>
              <a:rPr lang="en-US" sz="2600" b="0" dirty="0" smtClean="0"/>
              <a:t>tested when </a:t>
            </a:r>
            <a:r>
              <a:rPr lang="en-US" sz="2600" b="0" dirty="0"/>
              <a:t>they work on projects in the field</a:t>
            </a:r>
            <a:r>
              <a:rPr lang="en-US" sz="2600" b="0" dirty="0" smtClean="0"/>
              <a:t>.</a:t>
            </a:r>
            <a:endParaRPr lang="en-US" sz="2600" b="0" dirty="0"/>
          </a:p>
        </p:txBody>
      </p:sp>
    </p:spTree>
    <p:extLst>
      <p:ext uri="{BB962C8B-B14F-4D97-AF65-F5344CB8AC3E}">
        <p14:creationId xmlns:p14="http://schemas.microsoft.com/office/powerpoint/2010/main" val="278448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B8D8B7-1B92-4B38-9E75-FCE0F0F72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37227"/>
            <a:ext cx="11338560" cy="856293"/>
          </a:xfrm>
        </p:spPr>
        <p:txBody>
          <a:bodyPr>
            <a:normAutofit/>
          </a:bodyPr>
          <a:lstStyle/>
          <a:p>
            <a:r>
              <a:rPr lang="en-US" sz="3600" dirty="0"/>
              <a:t>9 things that will shape the future of education </a:t>
            </a:r>
            <a:r>
              <a:rPr lang="en-US" sz="2800" b="0" dirty="0" smtClean="0"/>
              <a:t>(</a:t>
            </a:r>
            <a:r>
              <a:rPr lang="en-US" sz="2800" b="0" dirty="0"/>
              <a:t>Henny</a:t>
            </a:r>
            <a:r>
              <a:rPr lang="hr-HR" sz="2800" b="0" dirty="0"/>
              <a:t>,</a:t>
            </a:r>
            <a:r>
              <a:rPr lang="en-US" sz="2800" b="0" dirty="0"/>
              <a:t> 2016)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4AC4A0-0963-476F-B6C3-D8777D6B4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08760"/>
            <a:ext cx="11338560" cy="417576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600" dirty="0" smtClean="0">
                <a:solidFill>
                  <a:srgbClr val="C00000"/>
                </a:solidFill>
              </a:rPr>
              <a:t>Student ownership</a:t>
            </a:r>
          </a:p>
          <a:p>
            <a:pPr marL="625475">
              <a:spcBef>
                <a:spcPts val="600"/>
              </a:spcBef>
              <a:spcAft>
                <a:spcPts val="600"/>
              </a:spcAft>
            </a:pPr>
            <a:r>
              <a:rPr lang="en-US" sz="2600" b="0" dirty="0"/>
              <a:t>Students will become more and more involved in forming </a:t>
            </a:r>
            <a:r>
              <a:rPr lang="en-US" sz="2600" b="0" dirty="0" smtClean="0"/>
              <a:t>their curricula</a:t>
            </a:r>
            <a:endParaRPr lang="en-US" sz="2600" b="0" dirty="0"/>
          </a:p>
          <a:p>
            <a:pPr>
              <a:spcBef>
                <a:spcPts val="600"/>
              </a:spcBef>
            </a:pPr>
            <a:r>
              <a:rPr lang="en-US" sz="2600" dirty="0">
                <a:solidFill>
                  <a:srgbClr val="C00000"/>
                </a:solidFill>
              </a:rPr>
              <a:t>Mentoring will become more </a:t>
            </a:r>
            <a:r>
              <a:rPr lang="en-US" sz="2600" dirty="0" smtClean="0">
                <a:solidFill>
                  <a:srgbClr val="C00000"/>
                </a:solidFill>
              </a:rPr>
              <a:t>important</a:t>
            </a:r>
          </a:p>
          <a:p>
            <a:pPr marL="625475"/>
            <a:r>
              <a:rPr lang="en-US" sz="2600" b="0" dirty="0"/>
              <a:t>In </a:t>
            </a:r>
            <a:r>
              <a:rPr lang="en-US" sz="2600" b="0" dirty="0" smtClean="0"/>
              <a:t>the near future, </a:t>
            </a:r>
            <a:r>
              <a:rPr lang="en-US" sz="2600" b="0" dirty="0"/>
              <a:t>students will incorporate so much </a:t>
            </a:r>
            <a:r>
              <a:rPr lang="en-US" sz="2600" b="0" dirty="0" smtClean="0"/>
              <a:t>independence in </a:t>
            </a:r>
            <a:r>
              <a:rPr lang="en-US" sz="2600" b="0" dirty="0"/>
              <a:t>to their learning process, that mentoring </a:t>
            </a:r>
            <a:r>
              <a:rPr lang="en-US" sz="2600" b="0" dirty="0" smtClean="0"/>
              <a:t>will become fundamental </a:t>
            </a:r>
            <a:r>
              <a:rPr lang="en-US" sz="2600" b="0" dirty="0"/>
              <a:t>to student </a:t>
            </a:r>
            <a:r>
              <a:rPr lang="en-US" sz="2600" b="0" dirty="0" smtClean="0"/>
              <a:t>success.</a:t>
            </a:r>
          </a:p>
          <a:p>
            <a:pPr marL="0" indent="0">
              <a:buNone/>
            </a:pPr>
            <a:endParaRPr lang="en-US" sz="1000" b="0" dirty="0"/>
          </a:p>
          <a:p>
            <a:pPr marL="0" indent="0" algn="ctr">
              <a:buNone/>
            </a:pPr>
            <a:r>
              <a:rPr lang="en-US" sz="2600" dirty="0" smtClean="0">
                <a:solidFill>
                  <a:srgbClr val="002060"/>
                </a:solidFill>
              </a:rPr>
              <a:t>+</a:t>
            </a:r>
          </a:p>
          <a:p>
            <a:pPr marL="0" indent="0">
              <a:buNone/>
            </a:pPr>
            <a:endParaRPr lang="en-US" sz="1000" b="0" dirty="0"/>
          </a:p>
          <a:p>
            <a:pPr marL="0" indent="0">
              <a:buNone/>
            </a:pPr>
            <a:r>
              <a:rPr lang="en-US" sz="2600" dirty="0" smtClean="0">
                <a:solidFill>
                  <a:srgbClr val="C00000"/>
                </a:solidFill>
              </a:rPr>
              <a:t>Using of Internet technologies trough Massive Open Online Courses – MOOC’s</a:t>
            </a:r>
          </a:p>
          <a:p>
            <a:pPr marL="0" indent="0">
              <a:buNone/>
            </a:pPr>
            <a:endParaRPr lang="en-US" sz="2600" b="0" dirty="0"/>
          </a:p>
        </p:txBody>
      </p:sp>
    </p:spTree>
    <p:extLst>
      <p:ext uri="{BB962C8B-B14F-4D97-AF65-F5344CB8AC3E}">
        <p14:creationId xmlns:p14="http://schemas.microsoft.com/office/powerpoint/2010/main" val="93555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328E37-1E52-4A70-BBB2-BEE7BEC5B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637227"/>
            <a:ext cx="10515600" cy="978213"/>
          </a:xfrm>
        </p:spPr>
        <p:txBody>
          <a:bodyPr>
            <a:normAutofit/>
          </a:bodyPr>
          <a:lstStyle/>
          <a:p>
            <a:r>
              <a:rPr lang="hr-HR" sz="3600" dirty="0" smtClean="0"/>
              <a:t>BESTSDI</a:t>
            </a:r>
            <a:r>
              <a:rPr lang="mk-MK" sz="3600" dirty="0" smtClean="0"/>
              <a:t> </a:t>
            </a:r>
            <a:r>
              <a:rPr lang="en-US" sz="3600" dirty="0" smtClean="0"/>
              <a:t>Contribution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3" b="6652"/>
          <a:stretch/>
        </p:blipFill>
        <p:spPr>
          <a:xfrm>
            <a:off x="2067035" y="1513840"/>
            <a:ext cx="8057936" cy="467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8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328E37-1E52-4A70-BBB2-BEE7BEC5B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637227"/>
            <a:ext cx="10515600" cy="978213"/>
          </a:xfrm>
        </p:spPr>
        <p:txBody>
          <a:bodyPr>
            <a:normAutofit/>
          </a:bodyPr>
          <a:lstStyle/>
          <a:p>
            <a:r>
              <a:rPr lang="hr-HR" sz="3600" dirty="0" smtClean="0"/>
              <a:t>BESTSDI</a:t>
            </a:r>
            <a:r>
              <a:rPr lang="mk-MK" sz="3600" dirty="0" smtClean="0"/>
              <a:t> </a:t>
            </a:r>
            <a:r>
              <a:rPr lang="en-US" sz="3600" dirty="0" smtClean="0"/>
              <a:t>Contribution</a:t>
            </a:r>
            <a:endParaRPr lang="en-US" sz="36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DF13EA-7457-4C3B-B10B-E46E9C2C6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331" y="1535773"/>
            <a:ext cx="10522424" cy="467395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b="0" dirty="0">
                <a:solidFill>
                  <a:srgbClr val="C00000"/>
                </a:solidFill>
                <a:latin typeface="+mn-lt"/>
              </a:rPr>
              <a:t>Recognize that many partners from </a:t>
            </a:r>
            <a:r>
              <a:rPr lang="en-US" altLang="en-US" b="0" dirty="0">
                <a:solidFill>
                  <a:srgbClr val="002060"/>
                </a:solidFill>
                <a:latin typeface="+mn-lt"/>
              </a:rPr>
              <a:t>different backgrounds </a:t>
            </a:r>
            <a:r>
              <a:rPr lang="en-US" altLang="en-US" b="0" dirty="0">
                <a:solidFill>
                  <a:srgbClr val="C00000"/>
                </a:solidFill>
                <a:latin typeface="+mn-lt"/>
              </a:rPr>
              <a:t>have a common interest in the development and implementation of </a:t>
            </a:r>
            <a:r>
              <a:rPr lang="en-US" altLang="en-US" b="0" dirty="0" smtClean="0">
                <a:solidFill>
                  <a:srgbClr val="C00000"/>
                </a:solidFill>
                <a:latin typeface="+mn-lt"/>
              </a:rPr>
              <a:t>SDI:</a:t>
            </a:r>
          </a:p>
          <a:p>
            <a:pPr marL="685800">
              <a:spcBef>
                <a:spcPts val="0"/>
              </a:spcBef>
              <a:spcAft>
                <a:spcPts val="600"/>
              </a:spcAft>
            </a:pPr>
            <a:r>
              <a:rPr lang="en-US" sz="2400" b="0" dirty="0" smtClean="0">
                <a:latin typeface="+mn-lt"/>
              </a:rPr>
              <a:t>Geodesy and Geoinformatics (UNIZG – FOG, UNIST, UKIM, PUT – FCE, UBL,   UNS – FTS, UPZ)</a:t>
            </a:r>
          </a:p>
          <a:p>
            <a:pPr marL="685800">
              <a:spcBef>
                <a:spcPts val="0"/>
              </a:spcBef>
              <a:spcAft>
                <a:spcPts val="600"/>
              </a:spcAft>
            </a:pPr>
            <a:r>
              <a:rPr lang="en-US" sz="2400" b="0" dirty="0" smtClean="0">
                <a:latin typeface="+mn-lt"/>
              </a:rPr>
              <a:t>Geology and mining (UNIZG - FGE, PUT – FGM, UNTZ);</a:t>
            </a:r>
          </a:p>
          <a:p>
            <a:pPr marL="685800">
              <a:spcBef>
                <a:spcPts val="0"/>
              </a:spcBef>
              <a:spcAft>
                <a:spcPts val="600"/>
              </a:spcAft>
            </a:pPr>
            <a:r>
              <a:rPr lang="en-US" sz="2400" b="0" dirty="0" smtClean="0">
                <a:latin typeface="+mn-lt"/>
              </a:rPr>
              <a:t>Geography (UNMO, UCG – FF)</a:t>
            </a:r>
          </a:p>
          <a:p>
            <a:pPr marL="685800">
              <a:spcBef>
                <a:spcPts val="0"/>
              </a:spcBef>
              <a:spcAft>
                <a:spcPts val="600"/>
              </a:spcAft>
            </a:pPr>
            <a:r>
              <a:rPr lang="en-US" sz="2400" b="0" dirty="0" smtClean="0">
                <a:latin typeface="+mn-lt"/>
              </a:rPr>
              <a:t>Civil Engineering (UNSA – FCE, UNS - FCE);</a:t>
            </a:r>
          </a:p>
          <a:p>
            <a:pPr marL="685800">
              <a:spcBef>
                <a:spcPts val="0"/>
              </a:spcBef>
              <a:spcAft>
                <a:spcPts val="600"/>
              </a:spcAft>
            </a:pPr>
            <a:r>
              <a:rPr lang="en-US" sz="2400" b="0" dirty="0" smtClean="0">
                <a:latin typeface="+mn-lt"/>
              </a:rPr>
              <a:t>Agriculture (UNSA – FAFS, UCG – BF);</a:t>
            </a:r>
          </a:p>
          <a:p>
            <a:pPr marL="685800">
              <a:spcBef>
                <a:spcPts val="0"/>
              </a:spcBef>
              <a:spcAft>
                <a:spcPts val="600"/>
              </a:spcAft>
            </a:pPr>
            <a:r>
              <a:rPr lang="en-US" sz="2400" b="0" dirty="0" smtClean="0">
                <a:latin typeface="+mn-lt"/>
              </a:rPr>
              <a:t>Forestry (UNBG)</a:t>
            </a:r>
          </a:p>
          <a:p>
            <a:pPr marL="685800">
              <a:spcBef>
                <a:spcPts val="0"/>
              </a:spcBef>
              <a:spcAft>
                <a:spcPts val="1200"/>
              </a:spcAft>
            </a:pPr>
            <a:r>
              <a:rPr lang="en-US" sz="2400" b="0" dirty="0" smtClean="0">
                <a:latin typeface="+mn-lt"/>
              </a:rPr>
              <a:t>Business and Economy (UBT).</a:t>
            </a:r>
          </a:p>
          <a:p>
            <a:r>
              <a:rPr lang="en-US" b="0" dirty="0" smtClean="0">
                <a:solidFill>
                  <a:srgbClr val="C00000"/>
                </a:solidFill>
                <a:latin typeface="+mn-lt"/>
              </a:rPr>
              <a:t>Excellent SDI team from Belgium (KUL), Germany (HBO) and Sweden</a:t>
            </a:r>
            <a:r>
              <a:rPr lang="en-US" b="0" dirty="0" smtClean="0">
                <a:latin typeface="+mn-lt"/>
              </a:rPr>
              <a:t>.</a:t>
            </a:r>
          </a:p>
          <a:p>
            <a:pPr marL="685800"/>
            <a:endParaRPr lang="en-US" sz="2400" b="0" dirty="0" smtClean="0">
              <a:latin typeface="+mn-lt"/>
            </a:endParaRPr>
          </a:p>
          <a:p>
            <a:pPr marL="685800"/>
            <a:endParaRPr lang="en-US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24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328E37-1E52-4A70-BBB2-BEE7BEC5B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637227"/>
            <a:ext cx="10515600" cy="978213"/>
          </a:xfrm>
        </p:spPr>
        <p:txBody>
          <a:bodyPr>
            <a:normAutofit/>
          </a:bodyPr>
          <a:lstStyle/>
          <a:p>
            <a:r>
              <a:rPr lang="hr-HR" sz="3600" dirty="0" smtClean="0"/>
              <a:t>BESTSDI</a:t>
            </a:r>
            <a:r>
              <a:rPr lang="mk-MK" sz="3600" dirty="0" smtClean="0"/>
              <a:t> </a:t>
            </a:r>
            <a:r>
              <a:rPr lang="en-US" sz="3600" dirty="0" smtClean="0"/>
              <a:t>Contribution</a:t>
            </a:r>
            <a:endParaRPr lang="en-US" sz="36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DF13EA-7457-4C3B-B10B-E46E9C2C6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331" y="1535773"/>
            <a:ext cx="5663821" cy="716894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dirty="0">
                <a:solidFill>
                  <a:srgbClr val="C00000"/>
                </a:solidFill>
                <a:latin typeface="+mn-lt"/>
              </a:rPr>
              <a:t>SDI curricula have been </a:t>
            </a:r>
            <a:r>
              <a:rPr lang="en-US" altLang="en-US" dirty="0" smtClean="0">
                <a:solidFill>
                  <a:srgbClr val="C00000"/>
                </a:solidFill>
                <a:latin typeface="+mn-lt"/>
              </a:rPr>
              <a:t>developed: </a:t>
            </a:r>
            <a:endParaRPr lang="en-US" altLang="en-US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212" y="2361059"/>
            <a:ext cx="8884692" cy="328911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D4DF13EA-7457-4C3B-B10B-E46E9C2C660F}"/>
              </a:ext>
            </a:extLst>
          </p:cNvPr>
          <p:cNvSpPr txBox="1">
            <a:spLocks/>
          </p:cNvSpPr>
          <p:nvPr/>
        </p:nvSpPr>
        <p:spPr>
          <a:xfrm>
            <a:off x="1175982" y="3667104"/>
            <a:ext cx="1444389" cy="5500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2800" b="1" i="0" u="none" strike="noStrike" kern="1200" cap="none" spc="0" baseline="0">
                <a:solidFill>
                  <a:srgbClr val="0070C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2400" b="0" i="0" u="none" strike="noStrike" kern="1200" cap="none" spc="0" baseline="0">
                <a:solidFill>
                  <a:srgbClr val="0070C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2000" b="0" i="0" u="none" strike="noStrike" kern="1200" cap="none" spc="0" baseline="0">
                <a:solidFill>
                  <a:srgbClr val="0070C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1800" b="0" i="0" u="none" strike="noStrike" kern="1200" cap="none" spc="0" baseline="0">
                <a:solidFill>
                  <a:srgbClr val="0070C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1800" b="0" i="0" u="none" strike="noStrike" kern="1200" cap="none" spc="0" baseline="0">
                <a:solidFill>
                  <a:srgbClr val="0070C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itchFamily="34"/>
              <a:buNone/>
            </a:pPr>
            <a:r>
              <a:rPr lang="en-US" altLang="en-US" dirty="0" smtClean="0">
                <a:solidFill>
                  <a:srgbClr val="002060"/>
                </a:solidFill>
                <a:latin typeface="+mn-lt"/>
              </a:rPr>
              <a:t>INITIAL</a:t>
            </a:r>
            <a:endParaRPr lang="en-US" altLang="en-US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833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328E37-1E52-4A70-BBB2-BEE7BEC5B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637227"/>
            <a:ext cx="10515600" cy="978213"/>
          </a:xfrm>
        </p:spPr>
        <p:txBody>
          <a:bodyPr>
            <a:normAutofit/>
          </a:bodyPr>
          <a:lstStyle/>
          <a:p>
            <a:r>
              <a:rPr lang="hr-HR" sz="3600" dirty="0" smtClean="0"/>
              <a:t>BESTSDI</a:t>
            </a:r>
            <a:r>
              <a:rPr lang="mk-MK" sz="3600" dirty="0" smtClean="0"/>
              <a:t> </a:t>
            </a:r>
            <a:r>
              <a:rPr lang="en-US" sz="3600" dirty="0" smtClean="0"/>
              <a:t>Contribution</a:t>
            </a:r>
            <a:endParaRPr lang="en-US" sz="3600" dirty="0"/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D4DF13EA-7457-4C3B-B10B-E46E9C2C660F}"/>
              </a:ext>
            </a:extLst>
          </p:cNvPr>
          <p:cNvSpPr txBox="1">
            <a:spLocks/>
          </p:cNvSpPr>
          <p:nvPr/>
        </p:nvSpPr>
        <p:spPr>
          <a:xfrm>
            <a:off x="573207" y="3667104"/>
            <a:ext cx="2142698" cy="27473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2800" b="1" i="0" u="none" strike="noStrike" kern="1200" cap="none" spc="0" baseline="0">
                <a:solidFill>
                  <a:srgbClr val="0070C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2400" b="0" i="0" u="none" strike="noStrike" kern="1200" cap="none" spc="0" baseline="0">
                <a:solidFill>
                  <a:srgbClr val="0070C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2000" b="0" i="0" u="none" strike="noStrike" kern="1200" cap="none" spc="0" baseline="0">
                <a:solidFill>
                  <a:srgbClr val="0070C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1800" b="0" i="0" u="none" strike="noStrike" kern="1200" cap="none" spc="0" baseline="0">
                <a:solidFill>
                  <a:srgbClr val="0070C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1800" b="0" i="0" u="none" strike="noStrike" kern="1200" cap="none" spc="0" baseline="0">
                <a:solidFill>
                  <a:srgbClr val="0070C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itchFamily="34"/>
              <a:buNone/>
            </a:pPr>
            <a:r>
              <a:rPr lang="en-US" altLang="en-US" dirty="0" smtClean="0">
                <a:solidFill>
                  <a:srgbClr val="002060"/>
                </a:solidFill>
                <a:latin typeface="+mn-lt"/>
              </a:rPr>
              <a:t>SPECIALIZED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212" y="2374705"/>
            <a:ext cx="8884692" cy="328911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D4DF13EA-7457-4C3B-B10B-E46E9C2C6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331" y="1535773"/>
            <a:ext cx="5663821" cy="716894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dirty="0">
                <a:solidFill>
                  <a:srgbClr val="C00000"/>
                </a:solidFill>
                <a:latin typeface="+mn-lt"/>
              </a:rPr>
              <a:t>SDI curricula have been </a:t>
            </a:r>
            <a:r>
              <a:rPr lang="en-US" altLang="en-US" dirty="0" smtClean="0">
                <a:solidFill>
                  <a:srgbClr val="C00000"/>
                </a:solidFill>
                <a:latin typeface="+mn-lt"/>
              </a:rPr>
              <a:t>developed: </a:t>
            </a:r>
            <a:endParaRPr lang="en-US" altLang="en-US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559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328E37-1E52-4A70-BBB2-BEE7BEC5B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637227"/>
            <a:ext cx="10515600" cy="978213"/>
          </a:xfrm>
        </p:spPr>
        <p:txBody>
          <a:bodyPr>
            <a:normAutofit/>
          </a:bodyPr>
          <a:lstStyle/>
          <a:p>
            <a:r>
              <a:rPr lang="hr-HR" sz="3600" dirty="0" smtClean="0"/>
              <a:t>BESTSDI</a:t>
            </a:r>
            <a:r>
              <a:rPr lang="mk-MK" sz="3600" dirty="0" smtClean="0"/>
              <a:t> </a:t>
            </a:r>
            <a:r>
              <a:rPr lang="en-US" sz="3600" dirty="0" smtClean="0"/>
              <a:t>Contribution</a:t>
            </a:r>
            <a:endParaRPr lang="en-US" sz="36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DF13EA-7457-4C3B-B10B-E46E9C2C6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331" y="1535773"/>
            <a:ext cx="11136573" cy="811642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dirty="0" smtClean="0">
                <a:solidFill>
                  <a:srgbClr val="C00000"/>
                </a:solidFill>
                <a:latin typeface="+mn-lt"/>
              </a:rPr>
              <a:t>LLL </a:t>
            </a:r>
            <a:r>
              <a:rPr lang="en-US" altLang="en-US" dirty="0" smtClean="0">
                <a:solidFill>
                  <a:srgbClr val="C00000"/>
                </a:solidFill>
              </a:rPr>
              <a:t>courses </a:t>
            </a:r>
            <a:r>
              <a:rPr lang="en-US" altLang="en-US" dirty="0">
                <a:solidFill>
                  <a:srgbClr val="C00000"/>
                </a:solidFill>
              </a:rPr>
              <a:t>have been </a:t>
            </a:r>
            <a:r>
              <a:rPr lang="en-US" altLang="en-US" dirty="0" smtClean="0">
                <a:solidFill>
                  <a:srgbClr val="C00000"/>
                </a:solidFill>
              </a:rPr>
              <a:t>developed – and EXECUTED</a:t>
            </a:r>
            <a:endParaRPr lang="en-US" altLang="en-US" dirty="0" smtClean="0">
              <a:solidFill>
                <a:srgbClr val="C00000"/>
              </a:solidFill>
              <a:latin typeface="+mn-lt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en-US" b="0" dirty="0">
              <a:solidFill>
                <a:srgbClr val="C00000"/>
              </a:solidFill>
              <a:latin typeface="+mn-lt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en-US" b="0" dirty="0" smtClean="0">
              <a:solidFill>
                <a:srgbClr val="C00000"/>
              </a:solidFill>
              <a:latin typeface="+mn-lt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en-US" b="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280" y="2211340"/>
            <a:ext cx="5348255" cy="399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328E37-1E52-4A70-BBB2-BEE7BEC5B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637227"/>
            <a:ext cx="10515600" cy="978213"/>
          </a:xfrm>
        </p:spPr>
        <p:txBody>
          <a:bodyPr>
            <a:normAutofit/>
          </a:bodyPr>
          <a:lstStyle/>
          <a:p>
            <a:r>
              <a:rPr lang="hr-HR" sz="3600" dirty="0" smtClean="0"/>
              <a:t>BESTSDI</a:t>
            </a:r>
            <a:r>
              <a:rPr lang="mk-MK" sz="3600" dirty="0" smtClean="0"/>
              <a:t> </a:t>
            </a:r>
            <a:r>
              <a:rPr lang="en-US" sz="3600" dirty="0" smtClean="0"/>
              <a:t>Contribution</a:t>
            </a:r>
            <a:endParaRPr lang="en-US" sz="36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DF13EA-7457-4C3B-B10B-E46E9C2C6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331" y="1535773"/>
            <a:ext cx="11136573" cy="538687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dirty="0">
                <a:solidFill>
                  <a:srgbClr val="C00000"/>
                </a:solidFill>
                <a:latin typeface="+mn-lt"/>
              </a:rPr>
              <a:t>E</a:t>
            </a:r>
            <a:r>
              <a:rPr lang="en-US" altLang="en-US" dirty="0" smtClean="0">
                <a:solidFill>
                  <a:srgbClr val="C00000"/>
                </a:solidFill>
                <a:latin typeface="+mn-lt"/>
              </a:rPr>
              <a:t>quipment  for the promotion and development of SDI - PU</a:t>
            </a:r>
            <a:r>
              <a:rPr lang="en-US" altLang="en-US" dirty="0">
                <a:solidFill>
                  <a:srgbClr val="C00000"/>
                </a:solidFill>
                <a:latin typeface="+mn-lt"/>
              </a:rPr>
              <a:t>R</a:t>
            </a:r>
            <a:r>
              <a:rPr lang="en-US" altLang="en-US" dirty="0" smtClean="0">
                <a:solidFill>
                  <a:srgbClr val="C00000"/>
                </a:solidFill>
                <a:latin typeface="+mn-lt"/>
              </a:rPr>
              <a:t>CHASED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en-US" b="0" dirty="0">
              <a:solidFill>
                <a:srgbClr val="C00000"/>
              </a:solidFill>
              <a:latin typeface="+mn-lt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en-US" b="0" dirty="0" smtClean="0">
              <a:solidFill>
                <a:srgbClr val="C00000"/>
              </a:solidFill>
              <a:latin typeface="+mn-lt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en-US" b="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039" y="2281970"/>
            <a:ext cx="3952727" cy="2931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769" y="2281969"/>
            <a:ext cx="4429940" cy="2934397"/>
          </a:xfrm>
          <a:prstGeom prst="rect">
            <a:avLst/>
          </a:prstGeom>
        </p:spPr>
      </p:pic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D4DF13EA-7457-4C3B-B10B-E46E9C2C660F}"/>
              </a:ext>
            </a:extLst>
          </p:cNvPr>
          <p:cNvSpPr txBox="1">
            <a:spLocks/>
          </p:cNvSpPr>
          <p:nvPr/>
        </p:nvSpPr>
        <p:spPr>
          <a:xfrm>
            <a:off x="739251" y="5523205"/>
            <a:ext cx="11136573" cy="5386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2800" b="1" i="0" u="none" strike="noStrike" kern="1200" cap="none" spc="0" baseline="0">
                <a:solidFill>
                  <a:srgbClr val="0070C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2400" b="0" i="0" u="none" strike="noStrike" kern="1200" cap="none" spc="0" baseline="0">
                <a:solidFill>
                  <a:srgbClr val="0070C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2000" b="0" i="0" u="none" strike="noStrike" kern="1200" cap="none" spc="0" baseline="0">
                <a:solidFill>
                  <a:srgbClr val="0070C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1800" b="0" i="0" u="none" strike="noStrike" kern="1200" cap="none" spc="0" baseline="0">
                <a:solidFill>
                  <a:srgbClr val="0070C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1800" b="0" i="0" u="none" strike="noStrike" kern="1200" cap="none" spc="0" baseline="0">
                <a:solidFill>
                  <a:srgbClr val="0070C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itchFamily="34"/>
              <a:buNone/>
            </a:pPr>
            <a:r>
              <a:rPr lang="en-US" altLang="en-US" dirty="0" smtClean="0">
                <a:solidFill>
                  <a:srgbClr val="C00000"/>
                </a:solidFill>
                <a:latin typeface="+mn-lt"/>
              </a:rPr>
              <a:t>…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itchFamily="34"/>
              <a:buNone/>
            </a:pPr>
            <a:endParaRPr lang="en-US" altLang="en-US" b="0" dirty="0" smtClean="0">
              <a:solidFill>
                <a:srgbClr val="C00000"/>
              </a:solidFill>
              <a:latin typeface="+mn-lt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itchFamily="34"/>
              <a:buNone/>
            </a:pPr>
            <a:endParaRPr lang="en-US" altLang="en-US" b="0" dirty="0" smtClean="0">
              <a:solidFill>
                <a:srgbClr val="C00000"/>
              </a:solidFill>
              <a:latin typeface="+mn-lt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itchFamily="34"/>
              <a:buNone/>
            </a:pPr>
            <a:endParaRPr lang="en-US" altLang="en-US" b="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437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0D5D4B-A6F7-4C35-BA16-E9456F949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869243"/>
            <a:ext cx="5972030" cy="67873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Conclusion – Beyond BESTSDI</a:t>
            </a:r>
            <a:endParaRPr lang="en-US" sz="36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648761F-24AC-4977-9F3E-54CD8CE83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1815433"/>
            <a:ext cx="5972030" cy="6957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Is it </a:t>
            </a:r>
            <a:r>
              <a:rPr lang="hr-HR" dirty="0" smtClean="0"/>
              <a:t>BESTSDI </a:t>
            </a:r>
            <a:r>
              <a:rPr lang="en-US" dirty="0" smtClean="0"/>
              <a:t>finished story?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35" y="534469"/>
            <a:ext cx="4886365" cy="6323531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3625516" y="2839453"/>
            <a:ext cx="577516" cy="1363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7648761F-24AC-4977-9F3E-54CD8CE83FFA}"/>
              </a:ext>
            </a:extLst>
          </p:cNvPr>
          <p:cNvSpPr txBox="1">
            <a:spLocks/>
          </p:cNvSpPr>
          <p:nvPr/>
        </p:nvSpPr>
        <p:spPr>
          <a:xfrm>
            <a:off x="3268582" y="4759159"/>
            <a:ext cx="1431755" cy="6957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2800" b="1" i="0" u="none" strike="noStrike" kern="1200" cap="none" spc="0" baseline="0">
                <a:solidFill>
                  <a:srgbClr val="0070C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2400" b="0" i="0" u="none" strike="noStrike" kern="1200" cap="none" spc="0" baseline="0">
                <a:solidFill>
                  <a:srgbClr val="0070C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2000" b="0" i="0" u="none" strike="noStrike" kern="1200" cap="none" spc="0" baseline="0">
                <a:solidFill>
                  <a:srgbClr val="0070C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1800" b="0" i="0" u="none" strike="noStrike" kern="1200" cap="none" spc="0" baseline="0">
                <a:solidFill>
                  <a:srgbClr val="0070C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1800" b="0" i="0" u="none" strike="noStrike" kern="1200" cap="none" spc="0" baseline="0">
                <a:solidFill>
                  <a:srgbClr val="0070C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/>
              <a:buNone/>
            </a:pPr>
            <a:r>
              <a:rPr lang="en-US" dirty="0" smtClean="0"/>
              <a:t>GEOBIZ</a:t>
            </a:r>
            <a:endParaRPr lang="en-US" dirty="0" smtClean="0"/>
          </a:p>
        </p:txBody>
      </p:sp>
      <p:sp>
        <p:nvSpPr>
          <p:cNvPr id="7" name="Down Arrow 6"/>
          <p:cNvSpPr/>
          <p:nvPr/>
        </p:nvSpPr>
        <p:spPr>
          <a:xfrm rot="5400000">
            <a:off x="5886860" y="4269873"/>
            <a:ext cx="577516" cy="1363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5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FD8023-2CD0-4CE9-8D85-EC638F9B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623" y="4078132"/>
            <a:ext cx="10515600" cy="678731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hank you for your attention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pic>
        <p:nvPicPr>
          <p:cNvPr id="4" name="Slika 3">
            <a:hlinkClick r:id="rId2"/>
            <a:extLst>
              <a:ext uri="{FF2B5EF4-FFF2-40B4-BE49-F238E27FC236}">
                <a16:creationId xmlns:a16="http://schemas.microsoft.com/office/drawing/2014/main" id="{3C8FD194-7508-4D68-A2EC-3B87EB4C89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3" t="9937" r="10796" b="8183"/>
          <a:stretch/>
        </p:blipFill>
        <p:spPr>
          <a:xfrm>
            <a:off x="7546401" y="1088453"/>
            <a:ext cx="3831146" cy="2261159"/>
          </a:xfrm>
          <a:prstGeom prst="rect">
            <a:avLst/>
          </a:prstGeom>
        </p:spPr>
      </p:pic>
      <p:sp>
        <p:nvSpPr>
          <p:cNvPr id="5" name="Pravokutnik 6">
            <a:extLst>
              <a:ext uri="{FF2B5EF4-FFF2-40B4-BE49-F238E27FC236}">
                <a16:creationId xmlns:a16="http://schemas.microsoft.com/office/drawing/2014/main" id="{725AA29D-2D13-4E9F-ACF0-D81DFEF3C2F9}"/>
              </a:ext>
            </a:extLst>
          </p:cNvPr>
          <p:cNvSpPr/>
          <p:nvPr/>
        </p:nvSpPr>
        <p:spPr>
          <a:xfrm>
            <a:off x="2024705" y="1668871"/>
            <a:ext cx="1727909" cy="36933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BA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hlinkClick r:id="rId4"/>
              </a:rPr>
              <a:t>www.bestsdi.eu</a:t>
            </a:r>
          </a:p>
        </p:txBody>
      </p:sp>
      <p:sp>
        <p:nvSpPr>
          <p:cNvPr id="6" name="Pravokutnik 7">
            <a:extLst>
              <a:ext uri="{FF2B5EF4-FFF2-40B4-BE49-F238E27FC236}">
                <a16:creationId xmlns:a16="http://schemas.microsoft.com/office/drawing/2014/main" id="{6816B53F-2DAB-41D5-8D3C-396A0BD1D6D3}"/>
              </a:ext>
            </a:extLst>
          </p:cNvPr>
          <p:cNvSpPr/>
          <p:nvPr/>
        </p:nvSpPr>
        <p:spPr>
          <a:xfrm>
            <a:off x="2010662" y="2338690"/>
            <a:ext cx="1741952" cy="36933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BA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hlinkClick r:id="rId5"/>
              </a:rPr>
              <a:t>info@bestsdi.eu</a:t>
            </a:r>
          </a:p>
        </p:txBody>
      </p:sp>
      <p:pic>
        <p:nvPicPr>
          <p:cNvPr id="7" name="Slika 8">
            <a:extLst>
              <a:ext uri="{FF2B5EF4-FFF2-40B4-BE49-F238E27FC236}">
                <a16:creationId xmlns:a16="http://schemas.microsoft.com/office/drawing/2014/main" id="{5125CFE7-D009-413C-9DF4-AB6CB3F9B4B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3637" y="1547275"/>
            <a:ext cx="537025" cy="576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Slika 9">
            <a:extLst>
              <a:ext uri="{FF2B5EF4-FFF2-40B4-BE49-F238E27FC236}">
                <a16:creationId xmlns:a16="http://schemas.microsoft.com/office/drawing/2014/main" id="{FC14E678-3087-4CB0-8549-BE16A33A424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637" y="2286745"/>
            <a:ext cx="504000" cy="504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2DF05C91-6B07-486A-A310-5E99DF758E33}"/>
              </a:ext>
            </a:extLst>
          </p:cNvPr>
          <p:cNvSpPr/>
          <p:nvPr/>
        </p:nvSpPr>
        <p:spPr>
          <a:xfrm>
            <a:off x="413468" y="5389541"/>
            <a:ext cx="116619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1400" dirty="0">
                <a:solidFill>
                  <a:srgbClr val="002060"/>
                </a:solidFill>
              </a:rPr>
              <a:t>----</a:t>
            </a:r>
          </a:p>
          <a:p>
            <a:pPr>
              <a:defRPr/>
            </a:pPr>
            <a:r>
              <a:rPr lang="en-GB" sz="1400" i="1" dirty="0">
                <a:solidFill>
                  <a:srgbClr val="002060"/>
                </a:solidFill>
              </a:rPr>
              <a:t>This project has been funded with support from the European Commission. This publication [communication] reflects the views only of the author, and the Commission cannot be held responsible for any use which may be made of the information contained therein.</a:t>
            </a:r>
          </a:p>
        </p:txBody>
      </p:sp>
    </p:spTree>
    <p:extLst>
      <p:ext uri="{BB962C8B-B14F-4D97-AF65-F5344CB8AC3E}">
        <p14:creationId xmlns:p14="http://schemas.microsoft.com/office/powerpoint/2010/main" val="129709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457FE3-D2E9-48B0-9E0D-4057E63FA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852379"/>
            <a:ext cx="6419847" cy="678731"/>
          </a:xfrm>
        </p:spPr>
        <p:txBody>
          <a:bodyPr>
            <a:normAutofit/>
          </a:bodyPr>
          <a:lstStyle/>
          <a:p>
            <a:r>
              <a:rPr lang="hr-HR" sz="3600" dirty="0" err="1">
                <a:solidFill>
                  <a:srgbClr val="002060"/>
                </a:solidFill>
              </a:rPr>
              <a:t>We</a:t>
            </a:r>
            <a:r>
              <a:rPr lang="hr-HR" sz="3600" dirty="0">
                <a:solidFill>
                  <a:srgbClr val="002060"/>
                </a:solidFill>
              </a:rPr>
              <a:t> live </a:t>
            </a:r>
            <a:r>
              <a:rPr lang="hr-HR" sz="3600" dirty="0" err="1">
                <a:solidFill>
                  <a:srgbClr val="002060"/>
                </a:solidFill>
              </a:rPr>
              <a:t>in</a:t>
            </a:r>
            <a:r>
              <a:rPr lang="hr-HR" sz="3600" dirty="0">
                <a:solidFill>
                  <a:srgbClr val="002060"/>
                </a:solidFill>
              </a:rPr>
              <a:t> </a:t>
            </a:r>
            <a:r>
              <a:rPr lang="hr-HR" sz="3600" dirty="0" err="1">
                <a:solidFill>
                  <a:srgbClr val="002060"/>
                </a:solidFill>
              </a:rPr>
              <a:t>disruptive</a:t>
            </a:r>
            <a:r>
              <a:rPr lang="hr-HR" sz="3600" dirty="0">
                <a:solidFill>
                  <a:srgbClr val="002060"/>
                </a:solidFill>
              </a:rPr>
              <a:t> World!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D60A7F3-EC1E-41BB-A6DB-BBEA03A80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219" y="800100"/>
            <a:ext cx="2966613" cy="2150114"/>
          </a:xfrm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id="{B38B020D-1524-42EB-A63D-EDD12FFDAD33}"/>
              </a:ext>
            </a:extLst>
          </p:cNvPr>
          <p:cNvSpPr txBox="1">
            <a:spLocks/>
          </p:cNvSpPr>
          <p:nvPr/>
        </p:nvSpPr>
        <p:spPr>
          <a:xfrm>
            <a:off x="6790765" y="3448050"/>
            <a:ext cx="5109882" cy="26098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7500"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4400" b="1" i="0" u="none" strike="noStrike" kern="1200" cap="none" spc="0" baseline="0">
                <a:solidFill>
                  <a:srgbClr val="254275"/>
                </a:solidFill>
                <a:uFillTx/>
                <a:latin typeface="Calibri"/>
              </a:defRPr>
            </a:lvl1pPr>
          </a:lstStyle>
          <a:p>
            <a:pPr>
              <a:spcAft>
                <a:spcPts val="1200"/>
              </a:spcAft>
            </a:pPr>
            <a:r>
              <a:rPr lang="hr-HR" sz="2800" dirty="0" err="1"/>
              <a:t>Disruptive</a:t>
            </a:r>
            <a:r>
              <a:rPr lang="hr-HR" sz="2800" dirty="0"/>
              <a:t> </a:t>
            </a:r>
            <a:r>
              <a:rPr lang="hr-HR" sz="2800" dirty="0" err="1"/>
              <a:t>change</a:t>
            </a:r>
            <a:r>
              <a:rPr lang="hr-HR" sz="2800" dirty="0"/>
              <a:t> for </a:t>
            </a:r>
            <a:r>
              <a:rPr lang="hr-HR" sz="2800" dirty="0" err="1"/>
              <a:t>people</a:t>
            </a:r>
            <a:r>
              <a:rPr lang="hr-HR" sz="2800" dirty="0"/>
              <a:t>: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hr-HR" sz="2500" b="0" dirty="0" err="1"/>
              <a:t>Turbulence</a:t>
            </a:r>
            <a:r>
              <a:rPr lang="hr-HR" sz="2500" b="0" dirty="0"/>
              <a:t>, </a:t>
            </a:r>
            <a:r>
              <a:rPr lang="hr-HR" sz="2500" b="0" dirty="0" err="1"/>
              <a:t>uncertainty</a:t>
            </a:r>
            <a:r>
              <a:rPr lang="hr-HR" sz="2500" b="0" dirty="0"/>
              <a:t> a </a:t>
            </a:r>
            <a:r>
              <a:rPr lang="hr-HR" sz="2500" b="0" dirty="0" err="1"/>
              <a:t>fact</a:t>
            </a:r>
            <a:r>
              <a:rPr lang="hr-HR" sz="2500" b="0" dirty="0"/>
              <a:t> of </a:t>
            </a:r>
            <a:r>
              <a:rPr lang="hr-HR" sz="2500" b="0" dirty="0" err="1"/>
              <a:t>life</a:t>
            </a:r>
            <a:endParaRPr lang="hr-HR" sz="2500" b="0" dirty="0"/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hr-HR" sz="2500" b="0" dirty="0"/>
              <a:t>„Life </a:t>
            </a:r>
            <a:r>
              <a:rPr lang="hr-HR" sz="2500" b="0" dirty="0" err="1"/>
              <a:t>will</a:t>
            </a:r>
            <a:r>
              <a:rPr lang="hr-HR" sz="2500" b="0" dirty="0"/>
              <a:t> </a:t>
            </a:r>
            <a:r>
              <a:rPr lang="hr-HR" sz="2500" b="0" dirty="0" err="1"/>
              <a:t>never</a:t>
            </a:r>
            <a:r>
              <a:rPr lang="hr-HR" sz="2500" b="0" dirty="0"/>
              <a:t> </a:t>
            </a:r>
            <a:r>
              <a:rPr lang="hr-HR" sz="2500" b="0" dirty="0" err="1"/>
              <a:t>be</a:t>
            </a:r>
            <a:r>
              <a:rPr lang="hr-HR" sz="2500" b="0" dirty="0"/>
              <a:t> </a:t>
            </a:r>
            <a:r>
              <a:rPr lang="hr-HR" sz="2500" b="0" dirty="0" err="1"/>
              <a:t>the</a:t>
            </a:r>
            <a:r>
              <a:rPr lang="hr-HR" sz="2500" b="0" dirty="0"/>
              <a:t> same </a:t>
            </a:r>
            <a:r>
              <a:rPr lang="hr-HR" sz="2500" b="0" dirty="0" err="1"/>
              <a:t>again</a:t>
            </a:r>
            <a:r>
              <a:rPr lang="hr-HR" sz="2500" b="0" dirty="0"/>
              <a:t>”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hr-HR" sz="2500" b="0" dirty="0" err="1"/>
              <a:t>Positive</a:t>
            </a:r>
            <a:r>
              <a:rPr lang="hr-HR" sz="2500" b="0" dirty="0"/>
              <a:t> as </a:t>
            </a:r>
            <a:r>
              <a:rPr lang="hr-HR" sz="2500" b="0" dirty="0" err="1"/>
              <a:t>well</a:t>
            </a:r>
            <a:r>
              <a:rPr lang="hr-HR" sz="2500" b="0" dirty="0"/>
              <a:t> as negative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hr-HR" sz="2500" b="0" dirty="0" err="1"/>
              <a:t>Externally</a:t>
            </a:r>
            <a:r>
              <a:rPr lang="hr-HR" sz="2500" b="0" dirty="0"/>
              <a:t> </a:t>
            </a:r>
            <a:r>
              <a:rPr lang="hr-HR" sz="2500" b="0" dirty="0" err="1"/>
              <a:t>or</a:t>
            </a:r>
            <a:r>
              <a:rPr lang="hr-HR" sz="2500" b="0" dirty="0"/>
              <a:t> </a:t>
            </a:r>
            <a:r>
              <a:rPr lang="hr-HR" sz="2500" b="0" dirty="0" err="1"/>
              <a:t>internaly</a:t>
            </a:r>
            <a:r>
              <a:rPr lang="hr-HR" sz="2500" b="0" dirty="0"/>
              <a:t> </a:t>
            </a:r>
            <a:r>
              <a:rPr lang="hr-HR" sz="2500" b="0" dirty="0" err="1"/>
              <a:t>driven</a:t>
            </a:r>
            <a:endParaRPr lang="en-US" sz="2500" b="0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4BAB9371-65C6-41C4-8757-445F523EA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7" y="2320564"/>
            <a:ext cx="6105987" cy="303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3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D3DE98-DB37-4A57-B1FE-B8399D424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637227"/>
            <a:ext cx="5467347" cy="678731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rgbClr val="002060"/>
                </a:solidFill>
              </a:rPr>
              <a:t>Digital </a:t>
            </a:r>
            <a:r>
              <a:rPr lang="hr-HR" sz="3600" dirty="0" err="1">
                <a:solidFill>
                  <a:srgbClr val="002060"/>
                </a:solidFill>
              </a:rPr>
              <a:t>revolution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324EFBAC-F41B-4285-B0E1-C497E92A8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37" y="761814"/>
            <a:ext cx="2889769" cy="2362386"/>
          </a:xfrm>
        </p:spPr>
      </p:pic>
      <p:sp>
        <p:nvSpPr>
          <p:cNvPr id="10" name="Naslov 1">
            <a:extLst>
              <a:ext uri="{FF2B5EF4-FFF2-40B4-BE49-F238E27FC236}">
                <a16:creationId xmlns:a16="http://schemas.microsoft.com/office/drawing/2014/main" id="{778762CA-DD92-4CF9-9229-800781D0AF72}"/>
              </a:ext>
            </a:extLst>
          </p:cNvPr>
          <p:cNvSpPr txBox="1">
            <a:spLocks/>
          </p:cNvSpPr>
          <p:nvPr/>
        </p:nvSpPr>
        <p:spPr>
          <a:xfrm>
            <a:off x="8210549" y="3507738"/>
            <a:ext cx="3467101" cy="27130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fontScale="92500"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2800" b="1" i="0" u="none" strike="noStrike" kern="1200" cap="none" spc="0" baseline="0">
                <a:solidFill>
                  <a:srgbClr val="0070C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2400" b="0" i="0" u="none" strike="noStrike" kern="1200" cap="none" spc="0" baseline="0">
                <a:solidFill>
                  <a:srgbClr val="0070C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2000" b="0" i="0" u="none" strike="noStrike" kern="1200" cap="none" spc="0" baseline="0">
                <a:solidFill>
                  <a:srgbClr val="0070C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1800" b="0" i="0" u="none" strike="noStrike" kern="1200" cap="none" spc="0" baseline="0">
                <a:solidFill>
                  <a:srgbClr val="0070C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1800" b="0" i="0" u="none" strike="noStrike" kern="1200" cap="none" spc="0" baseline="0">
                <a:solidFill>
                  <a:srgbClr val="0070C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/>
              <a:buNone/>
            </a:pPr>
            <a:r>
              <a:rPr lang="en-US" b="0" i="1" dirty="0"/>
              <a:t>Digital revolution is not about technology, its about human</a:t>
            </a:r>
            <a:r>
              <a:rPr lang="hr-HR" b="0" i="1" dirty="0"/>
              <a:t>!</a:t>
            </a:r>
            <a:endParaRPr lang="en-US" b="0" i="1" dirty="0"/>
          </a:p>
          <a:p>
            <a:pPr marL="0" indent="0">
              <a:buFont typeface="Arial" pitchFamily="34"/>
              <a:buNone/>
            </a:pPr>
            <a:endParaRPr lang="en-US" b="0" i="1" dirty="0"/>
          </a:p>
          <a:p>
            <a:pPr marL="0" indent="0">
              <a:buFont typeface="Arial" pitchFamily="34"/>
              <a:buNone/>
            </a:pPr>
            <a:r>
              <a:rPr lang="hr-HR" b="0" i="1" dirty="0"/>
              <a:t>1st driver: </a:t>
            </a:r>
            <a:r>
              <a:rPr lang="en-US" b="0" i="1" dirty="0"/>
              <a:t>social media</a:t>
            </a:r>
            <a:endParaRPr lang="hr-HR" b="0" i="1" dirty="0"/>
          </a:p>
          <a:p>
            <a:pPr marL="0" indent="0">
              <a:buFont typeface="Arial" pitchFamily="34"/>
              <a:buNone/>
            </a:pPr>
            <a:r>
              <a:rPr lang="hr-HR" b="0" i="1" dirty="0"/>
              <a:t>2nd driver: </a:t>
            </a:r>
            <a:r>
              <a:rPr lang="hr-HR" b="0" i="1" dirty="0" err="1"/>
              <a:t>spatial</a:t>
            </a:r>
            <a:r>
              <a:rPr lang="hr-HR" b="0" i="1" dirty="0"/>
              <a:t> data</a:t>
            </a:r>
            <a:endParaRPr lang="en-US" b="0" i="1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64E0E0BE-FC96-4638-B4D4-2224956BA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" y="1315958"/>
            <a:ext cx="6763056" cy="47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3" y="699631"/>
            <a:ext cx="6624142" cy="678731"/>
          </a:xfrm>
        </p:spPr>
        <p:txBody>
          <a:bodyPr>
            <a:normAutofit/>
          </a:bodyPr>
          <a:lstStyle/>
          <a:p>
            <a:pPr lvl="0"/>
            <a:r>
              <a:rPr lang="hr-HR" sz="3600" dirty="0" err="1"/>
              <a:t>Spatial</a:t>
            </a:r>
            <a:r>
              <a:rPr lang="hr-HR" sz="3600" dirty="0"/>
              <a:t> data </a:t>
            </a:r>
            <a:r>
              <a:rPr lang="hr-HR" sz="3600" dirty="0" err="1"/>
              <a:t>based</a:t>
            </a:r>
            <a:r>
              <a:rPr lang="hr-HR" sz="3600" dirty="0"/>
              <a:t> </a:t>
            </a:r>
            <a:r>
              <a:rPr lang="hr-HR" sz="3600" dirty="0" err="1"/>
              <a:t>concepts</a:t>
            </a:r>
            <a:endParaRPr lang="en-US" sz="3600" dirty="0"/>
          </a:p>
        </p:txBody>
      </p:sp>
      <p:pic>
        <p:nvPicPr>
          <p:cNvPr id="4" name="Picture 2" descr="Slikovni rezultat za smart environmen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7894" y="1266168"/>
            <a:ext cx="2605072" cy="21628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 descr="Slikovni rezultat za intelligent transpor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00932" y="4032334"/>
            <a:ext cx="3182729" cy="21553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 descr="Slikovni rezultat za intelligent farmi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1398" y="4381500"/>
            <a:ext cx="2917625" cy="175676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7CF7305E-D698-4A89-8267-9950A885D8AA}"/>
              </a:ext>
            </a:extLst>
          </p:cNvPr>
          <p:cNvSpPr txBox="1"/>
          <p:nvPr/>
        </p:nvSpPr>
        <p:spPr>
          <a:xfrm>
            <a:off x="1165498" y="6138266"/>
            <a:ext cx="2109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Precise farming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8100C16B-E142-4A58-9AA2-4869338267B0}"/>
              </a:ext>
            </a:extLst>
          </p:cNvPr>
          <p:cNvSpPr txBox="1"/>
          <p:nvPr/>
        </p:nvSpPr>
        <p:spPr>
          <a:xfrm>
            <a:off x="8880161" y="3360756"/>
            <a:ext cx="2605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Smart environment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98F03B43-D656-4B9B-9A6B-AA7334DB4F0E}"/>
              </a:ext>
            </a:extLst>
          </p:cNvPr>
          <p:cNvSpPr txBox="1"/>
          <p:nvPr/>
        </p:nvSpPr>
        <p:spPr>
          <a:xfrm>
            <a:off x="8524519" y="6138266"/>
            <a:ext cx="3316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Intelligent transportation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5616E42D-F4A3-4030-9DC0-2D8B3E5C45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9"/>
          <a:stretch/>
        </p:blipFill>
        <p:spPr>
          <a:xfrm>
            <a:off x="4284999" y="4273128"/>
            <a:ext cx="3709325" cy="1973509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C0A13B22-448D-4E28-AA26-2364323AFBF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2" t="8889" r="19444" b="4074"/>
          <a:stretch/>
        </p:blipFill>
        <p:spPr>
          <a:xfrm>
            <a:off x="699034" y="1546002"/>
            <a:ext cx="2815829" cy="2801013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BF308B16-9EA4-43BD-AC0E-0E2D0EAAF0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99" y="1490101"/>
            <a:ext cx="3322684" cy="2783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>
            <a:extLst>
              <a:ext uri="{FF2B5EF4-FFF2-40B4-BE49-F238E27FC236}">
                <a16:creationId xmlns:a16="http://schemas.microsoft.com/office/drawing/2014/main" id="{276E3E27-607C-46A4-B8FD-7DD3C92F1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4438"/>
            <a:ext cx="10515600" cy="678731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Digital disruption is more than just a technology shift, 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it’s new concepts and business models</a:t>
            </a:r>
          </a:p>
        </p:txBody>
      </p:sp>
      <p:sp>
        <p:nvSpPr>
          <p:cNvPr id="11" name="Naslov 1">
            <a:extLst>
              <a:ext uri="{FF2B5EF4-FFF2-40B4-BE49-F238E27FC236}">
                <a16:creationId xmlns:a16="http://schemas.microsoft.com/office/drawing/2014/main" id="{F71165DC-2F2B-4C82-B31C-5670C9C0C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86400"/>
            <a:ext cx="10515600" cy="5349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Meaning, it requires also </a:t>
            </a:r>
            <a:r>
              <a:rPr lang="en-US" dirty="0">
                <a:solidFill>
                  <a:srgbClr val="C00000"/>
                </a:solidFill>
              </a:rPr>
              <a:t>new educational models</a:t>
            </a:r>
            <a:r>
              <a:rPr lang="en-US" dirty="0">
                <a:solidFill>
                  <a:srgbClr val="002060"/>
                </a:solidFill>
              </a:rPr>
              <a:t>!</a:t>
            </a:r>
          </a:p>
        </p:txBody>
      </p:sp>
      <p:sp>
        <p:nvSpPr>
          <p:cNvPr id="14" name="Naslov 1">
            <a:extLst>
              <a:ext uri="{FF2B5EF4-FFF2-40B4-BE49-F238E27FC236}">
                <a16:creationId xmlns:a16="http://schemas.microsoft.com/office/drawing/2014/main" id="{DE9F35FA-820E-4ED2-A264-9ED0D1BCC026}"/>
              </a:ext>
            </a:extLst>
          </p:cNvPr>
          <p:cNvSpPr txBox="1">
            <a:spLocks/>
          </p:cNvSpPr>
          <p:nvPr/>
        </p:nvSpPr>
        <p:spPr>
          <a:xfrm>
            <a:off x="2019300" y="1931344"/>
            <a:ext cx="8153400" cy="2995312"/>
          </a:xfrm>
          <a:prstGeom prst="rect">
            <a:avLst/>
          </a:prstGeom>
          <a:solidFill>
            <a:srgbClr val="F77525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2800" b="1" i="0" u="none" strike="noStrike" kern="1200" cap="none" spc="0" baseline="0">
                <a:solidFill>
                  <a:srgbClr val="0070C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2400" b="0" i="0" u="none" strike="noStrike" kern="1200" cap="none" spc="0" baseline="0">
                <a:solidFill>
                  <a:srgbClr val="0070C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2000" b="0" i="0" u="none" strike="noStrike" kern="1200" cap="none" spc="0" baseline="0">
                <a:solidFill>
                  <a:srgbClr val="0070C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1800" b="0" i="0" u="none" strike="noStrike" kern="1200" cap="none" spc="0" baseline="0">
                <a:solidFill>
                  <a:srgbClr val="0070C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1800" b="0" i="0" u="none" strike="noStrike" kern="1200" cap="none" spc="0" baseline="0">
                <a:solidFill>
                  <a:srgbClr val="0070C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/>
              <a:buNone/>
            </a:pPr>
            <a:endParaRPr lang="hr-HR" b="0" i="1" dirty="0">
              <a:solidFill>
                <a:schemeClr val="bg1"/>
              </a:solidFill>
            </a:endParaRPr>
          </a:p>
          <a:p>
            <a:pPr marL="0" indent="0">
              <a:buFont typeface="Arial" pitchFamily="34"/>
              <a:buNone/>
            </a:pPr>
            <a:r>
              <a:rPr lang="en-US" b="0" i="1" dirty="0">
                <a:solidFill>
                  <a:schemeClr val="bg1"/>
                </a:solidFill>
              </a:rPr>
              <a:t>„Changes enabled by digital technologies that occur at a pace and magnitude that </a:t>
            </a:r>
            <a:r>
              <a:rPr lang="en-US" b="0" i="1" dirty="0" smtClean="0">
                <a:solidFill>
                  <a:schemeClr val="bg1"/>
                </a:solidFill>
              </a:rPr>
              <a:t>disrupt </a:t>
            </a:r>
            <a:r>
              <a:rPr lang="en-US" b="0" i="1" dirty="0">
                <a:solidFill>
                  <a:schemeClr val="bg1"/>
                </a:solidFill>
              </a:rPr>
              <a:t>established ways of value creation, social interactions, doing </a:t>
            </a:r>
            <a:r>
              <a:rPr lang="en-US" b="0" i="1" dirty="0" smtClean="0">
                <a:solidFill>
                  <a:schemeClr val="bg1"/>
                </a:solidFill>
              </a:rPr>
              <a:t>business </a:t>
            </a:r>
            <a:r>
              <a:rPr lang="en-US" b="0" i="1" dirty="0">
                <a:solidFill>
                  <a:schemeClr val="bg1"/>
                </a:solidFill>
              </a:rPr>
              <a:t>and more generally our thinking”</a:t>
            </a:r>
          </a:p>
          <a:p>
            <a:pPr marL="0" indent="0">
              <a:buFont typeface="Arial" pitchFamily="34"/>
              <a:buNone/>
            </a:pPr>
            <a:r>
              <a:rPr lang="en-US" b="0" i="1" dirty="0">
                <a:solidFill>
                  <a:schemeClr val="bg1"/>
                </a:solidFill>
              </a:rPr>
              <a:t>(Riemer, 2013)</a:t>
            </a:r>
          </a:p>
        </p:txBody>
      </p:sp>
    </p:spTree>
    <p:extLst>
      <p:ext uri="{BB962C8B-B14F-4D97-AF65-F5344CB8AC3E}">
        <p14:creationId xmlns:p14="http://schemas.microsoft.com/office/powerpoint/2010/main" val="394379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DEE226-8658-4542-AB73-1A5A94CD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926787"/>
            <a:ext cx="10515600" cy="678731"/>
          </a:xfrm>
        </p:spPr>
        <p:txBody>
          <a:bodyPr>
            <a:normAutofit/>
          </a:bodyPr>
          <a:lstStyle/>
          <a:p>
            <a:r>
              <a:rPr lang="en-US" sz="3600" dirty="0"/>
              <a:t>A million dollar question</a:t>
            </a:r>
            <a:r>
              <a:rPr lang="hr-HR" sz="3600" dirty="0"/>
              <a:t>s:</a:t>
            </a:r>
            <a:endParaRPr lang="en-US" sz="36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7E9A321-CAB4-4EFB-BC4A-3A7CD85D5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9243" y="2072013"/>
            <a:ext cx="9540237" cy="2743828"/>
          </a:xfrm>
        </p:spPr>
        <p:txBody>
          <a:bodyPr/>
          <a:lstStyle/>
          <a:p>
            <a:r>
              <a:rPr lang="hr-HR" dirty="0">
                <a:solidFill>
                  <a:srgbClr val="C00000"/>
                </a:solidFill>
              </a:rPr>
              <a:t>How </a:t>
            </a:r>
            <a:r>
              <a:rPr lang="hr-HR" dirty="0" err="1">
                <a:solidFill>
                  <a:srgbClr val="C00000"/>
                </a:solidFill>
              </a:rPr>
              <a:t>should</a:t>
            </a:r>
            <a:r>
              <a:rPr lang="hr-HR" dirty="0">
                <a:solidFill>
                  <a:srgbClr val="C00000"/>
                </a:solidFill>
              </a:rPr>
              <a:t> future </a:t>
            </a:r>
            <a:r>
              <a:rPr lang="hr-HR" dirty="0" err="1">
                <a:solidFill>
                  <a:srgbClr val="C00000"/>
                </a:solidFill>
              </a:rPr>
              <a:t>education</a:t>
            </a:r>
            <a:r>
              <a:rPr lang="hr-HR" dirty="0">
                <a:solidFill>
                  <a:srgbClr val="C00000"/>
                </a:solidFill>
              </a:rPr>
              <a:t> model </a:t>
            </a:r>
            <a:r>
              <a:rPr lang="hr-HR" dirty="0" err="1">
                <a:solidFill>
                  <a:srgbClr val="C00000"/>
                </a:solidFill>
              </a:rPr>
              <a:t>look</a:t>
            </a:r>
            <a:r>
              <a:rPr lang="hr-HR" dirty="0">
                <a:solidFill>
                  <a:srgbClr val="C00000"/>
                </a:solidFill>
              </a:rPr>
              <a:t> </a:t>
            </a:r>
            <a:r>
              <a:rPr lang="hr-HR" dirty="0" err="1">
                <a:solidFill>
                  <a:srgbClr val="C00000"/>
                </a:solidFill>
              </a:rPr>
              <a:t>like</a:t>
            </a:r>
            <a:r>
              <a:rPr lang="hr-HR" dirty="0"/>
              <a:t>?</a:t>
            </a:r>
          </a:p>
          <a:p>
            <a:endParaRPr lang="hr-HR" dirty="0"/>
          </a:p>
          <a:p>
            <a:r>
              <a:rPr lang="hr-HR" dirty="0" err="1"/>
              <a:t>What</a:t>
            </a:r>
            <a:r>
              <a:rPr lang="hr-HR" dirty="0"/>
              <a:t> </a:t>
            </a:r>
            <a:r>
              <a:rPr lang="hr-HR" dirty="0" err="1"/>
              <a:t>knowledge</a:t>
            </a:r>
            <a:r>
              <a:rPr lang="hr-HR" dirty="0"/>
              <a:t> and </a:t>
            </a:r>
            <a:r>
              <a:rPr lang="hr-HR" dirty="0" err="1"/>
              <a:t>skills</a:t>
            </a:r>
            <a:r>
              <a:rPr lang="hr-HR" dirty="0"/>
              <a:t> are </a:t>
            </a:r>
            <a:r>
              <a:rPr lang="hr-HR" dirty="0" err="1"/>
              <a:t>necessary</a:t>
            </a:r>
            <a:r>
              <a:rPr lang="hr-HR" dirty="0"/>
              <a:t> for future?</a:t>
            </a:r>
          </a:p>
          <a:p>
            <a:endParaRPr lang="hr-HR" dirty="0"/>
          </a:p>
          <a:p>
            <a:r>
              <a:rPr lang="hr-HR" dirty="0">
                <a:solidFill>
                  <a:srgbClr val="00B050"/>
                </a:solidFill>
              </a:rPr>
              <a:t>How </a:t>
            </a:r>
            <a:r>
              <a:rPr lang="hr-HR" dirty="0" err="1">
                <a:solidFill>
                  <a:srgbClr val="00B050"/>
                </a:solidFill>
              </a:rPr>
              <a:t>should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teaching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be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organised</a:t>
            </a:r>
            <a:r>
              <a:rPr lang="hr-HR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7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AAFFB2-4879-421A-B3D1-368B565B2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911547"/>
            <a:ext cx="10515600" cy="678731"/>
          </a:xfrm>
        </p:spPr>
        <p:txBody>
          <a:bodyPr>
            <a:normAutofit/>
          </a:bodyPr>
          <a:lstStyle/>
          <a:p>
            <a:r>
              <a:rPr lang="hr-HR" sz="3600" dirty="0" err="1"/>
              <a:t>The</a:t>
            </a:r>
            <a:r>
              <a:rPr lang="hr-HR" sz="3600" dirty="0"/>
              <a:t> </a:t>
            </a:r>
            <a:r>
              <a:rPr lang="hr-HR" sz="3600" dirty="0" err="1"/>
              <a:t>educational</a:t>
            </a:r>
            <a:r>
              <a:rPr lang="hr-HR" sz="3600" dirty="0"/>
              <a:t> profile of future </a:t>
            </a:r>
            <a:r>
              <a:rPr lang="hr-HR" sz="3600" b="0" dirty="0"/>
              <a:t>(</a:t>
            </a:r>
            <a:r>
              <a:rPr lang="hr-HR" sz="3600" b="0" dirty="0" err="1"/>
              <a:t>Enemark</a:t>
            </a:r>
            <a:r>
              <a:rPr lang="hr-HR" sz="3600" b="0" dirty="0"/>
              <a:t>, 2009)</a:t>
            </a:r>
            <a:endParaRPr lang="en-US" sz="3600" b="0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726AF78-E6F0-436F-ACB0-D3C6FB4F6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4965" y="3791821"/>
            <a:ext cx="6625035" cy="173846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29DEEE0-0E29-439C-8AF7-C199FCE22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965" y="2270878"/>
            <a:ext cx="6625035" cy="165551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CBCEB97-737E-4E60-BFEE-5E9CD6D30B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4"/>
          <a:stretch/>
        </p:blipFill>
        <p:spPr>
          <a:xfrm>
            <a:off x="7967051" y="3676650"/>
            <a:ext cx="3939199" cy="274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1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9F6B80-B820-400A-86F8-32094B3C7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713427"/>
            <a:ext cx="10515600" cy="67873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Future professions and professionals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56AC3A1-548A-4211-91FF-43B18D94C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1538613"/>
            <a:ext cx="10515600" cy="1856097"/>
          </a:xfrm>
        </p:spPr>
        <p:txBody>
          <a:bodyPr/>
          <a:lstStyle/>
          <a:p>
            <a:r>
              <a:rPr lang="en-US" dirty="0"/>
              <a:t>Jobs in future – how to define them when presently is forecasted that 65% of scholars which recently entered the primary schools will do the jobs which today do not exist</a:t>
            </a:r>
            <a:endParaRPr lang="hr-HR" dirty="0"/>
          </a:p>
          <a:p>
            <a:r>
              <a:rPr lang="hr-HR" dirty="0" err="1"/>
              <a:t>Even</a:t>
            </a:r>
            <a:r>
              <a:rPr lang="hr-HR" dirty="0"/>
              <a:t> </a:t>
            </a:r>
            <a:r>
              <a:rPr lang="hr-HR" dirty="0" err="1"/>
              <a:t>today</a:t>
            </a:r>
            <a:r>
              <a:rPr lang="hr-HR" dirty="0"/>
              <a:t> </a:t>
            </a:r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have</a:t>
            </a:r>
            <a:r>
              <a:rPr lang="hr-HR" dirty="0"/>
              <a:t> </a:t>
            </a:r>
            <a:r>
              <a:rPr lang="hr-HR" dirty="0" err="1"/>
              <a:t>issues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new</a:t>
            </a:r>
            <a:r>
              <a:rPr lang="hr-HR" dirty="0"/>
              <a:t> </a:t>
            </a:r>
            <a:r>
              <a:rPr lang="hr-HR" dirty="0" err="1"/>
              <a:t>jobs</a:t>
            </a:r>
            <a:r>
              <a:rPr lang="hr-HR" dirty="0"/>
              <a:t> </a:t>
            </a:r>
            <a:r>
              <a:rPr lang="hr-HR" dirty="0" err="1"/>
              <a:t>like</a:t>
            </a:r>
            <a:endParaRPr lang="hr-HR" dirty="0"/>
          </a:p>
        </p:txBody>
      </p:sp>
      <p:sp>
        <p:nvSpPr>
          <p:cNvPr id="5" name="Oblačić za govor: ovalni 4">
            <a:extLst>
              <a:ext uri="{FF2B5EF4-FFF2-40B4-BE49-F238E27FC236}">
                <a16:creationId xmlns:a16="http://schemas.microsoft.com/office/drawing/2014/main" id="{0F41D903-6A92-438A-AA2A-BDE823D28BB3}"/>
              </a:ext>
            </a:extLst>
          </p:cNvPr>
          <p:cNvSpPr/>
          <p:nvPr/>
        </p:nvSpPr>
        <p:spPr>
          <a:xfrm>
            <a:off x="628653" y="3724470"/>
            <a:ext cx="3147238" cy="172278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err="1"/>
              <a:t>Machine</a:t>
            </a:r>
            <a:r>
              <a:rPr lang="hr-HR" sz="2400" dirty="0"/>
              <a:t> </a:t>
            </a:r>
            <a:r>
              <a:rPr lang="hr-HR" sz="2400" dirty="0" err="1"/>
              <a:t>learning</a:t>
            </a:r>
            <a:r>
              <a:rPr lang="hr-HR" sz="2400" dirty="0"/>
              <a:t> </a:t>
            </a:r>
            <a:r>
              <a:rPr lang="hr-HR" sz="2400" dirty="0" err="1"/>
              <a:t>engineer</a:t>
            </a:r>
            <a:endParaRPr lang="en-US" sz="2400" dirty="0"/>
          </a:p>
        </p:txBody>
      </p:sp>
      <p:sp>
        <p:nvSpPr>
          <p:cNvPr id="6" name="Oblačić: strelica prema gore 5">
            <a:extLst>
              <a:ext uri="{FF2B5EF4-FFF2-40B4-BE49-F238E27FC236}">
                <a16:creationId xmlns:a16="http://schemas.microsoft.com/office/drawing/2014/main" id="{7898F377-5859-43E9-90BC-BFE60CDB5AAC}"/>
              </a:ext>
            </a:extLst>
          </p:cNvPr>
          <p:cNvSpPr/>
          <p:nvPr/>
        </p:nvSpPr>
        <p:spPr>
          <a:xfrm>
            <a:off x="4742121" y="4237387"/>
            <a:ext cx="2509284" cy="1888390"/>
          </a:xfrm>
          <a:prstGeom prst="upArrowCallout">
            <a:avLst/>
          </a:prstGeom>
          <a:solidFill>
            <a:srgbClr val="00B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Factoring</a:t>
            </a: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r-HR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specialist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lačić za misli: oblak 6">
            <a:extLst>
              <a:ext uri="{FF2B5EF4-FFF2-40B4-BE49-F238E27FC236}">
                <a16:creationId xmlns:a16="http://schemas.microsoft.com/office/drawing/2014/main" id="{8B397E82-F4AF-4DB2-8BC1-CD5095C1A4F3}"/>
              </a:ext>
            </a:extLst>
          </p:cNvPr>
          <p:cNvSpPr/>
          <p:nvPr/>
        </p:nvSpPr>
        <p:spPr>
          <a:xfrm>
            <a:off x="8416111" y="3495445"/>
            <a:ext cx="2516372" cy="1579945"/>
          </a:xfrm>
          <a:prstGeom prst="cloudCallout">
            <a:avLst/>
          </a:prstGeom>
          <a:solidFill>
            <a:srgbClr val="C0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Social</a:t>
            </a: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r-HR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media</a:t>
            </a:r>
            <a:r>
              <a:rPr kumimoji="0" lang="hr-H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manager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F9BA0A41-0EC3-4A16-8DC9-619D12990013}"/>
              </a:ext>
            </a:extLst>
          </p:cNvPr>
          <p:cNvSpPr txBox="1">
            <a:spLocks/>
          </p:cNvSpPr>
          <p:nvPr/>
        </p:nvSpPr>
        <p:spPr>
          <a:xfrm>
            <a:off x="4636014" y="3763909"/>
            <a:ext cx="2721497" cy="4734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lnSpcReduction="10000"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2800" b="1" i="0" u="none" strike="noStrike" kern="1200" cap="none" spc="0" baseline="0">
                <a:solidFill>
                  <a:srgbClr val="0070C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2400" b="0" i="0" u="none" strike="noStrike" kern="1200" cap="none" spc="0" baseline="0">
                <a:solidFill>
                  <a:srgbClr val="0070C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2000" b="0" i="0" u="none" strike="noStrike" kern="1200" cap="none" spc="0" baseline="0">
                <a:solidFill>
                  <a:srgbClr val="0070C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1800" b="0" i="0" u="none" strike="noStrike" kern="1200" cap="none" spc="0" baseline="0">
                <a:solidFill>
                  <a:srgbClr val="0070C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1800" b="0" i="0" u="none" strike="noStrike" kern="1200" cap="none" spc="0" baseline="0">
                <a:solidFill>
                  <a:srgbClr val="0070C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b="0" dirty="0" err="1"/>
              <a:t>Debt</a:t>
            </a:r>
            <a:r>
              <a:rPr lang="hr-HR" b="0" dirty="0"/>
              <a:t> </a:t>
            </a:r>
            <a:r>
              <a:rPr lang="hr-HR" b="0" dirty="0" err="1"/>
              <a:t>collector</a:t>
            </a:r>
            <a:r>
              <a:rPr lang="en-US" b="0" dirty="0"/>
              <a:t> </a:t>
            </a:r>
            <a:r>
              <a:rPr lang="hr-HR" b="0" dirty="0"/>
              <a:t> </a:t>
            </a:r>
            <a:endParaRPr lang="en-US" b="0" dirty="0"/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215FF8BC-F5F9-4D8E-950D-3A9CB97A3F8B}"/>
              </a:ext>
            </a:extLst>
          </p:cNvPr>
          <p:cNvSpPr txBox="1">
            <a:spLocks/>
          </p:cNvSpPr>
          <p:nvPr/>
        </p:nvSpPr>
        <p:spPr>
          <a:xfrm>
            <a:off x="628653" y="5747295"/>
            <a:ext cx="2721497" cy="4734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lnSpcReduction="10000"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2800" b="1" i="0" u="none" strike="noStrike" kern="1200" cap="none" spc="0" baseline="0">
                <a:solidFill>
                  <a:srgbClr val="0070C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2400" b="0" i="0" u="none" strike="noStrike" kern="1200" cap="none" spc="0" baseline="0">
                <a:solidFill>
                  <a:srgbClr val="0070C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2000" b="0" i="0" u="none" strike="noStrike" kern="1200" cap="none" spc="0" baseline="0">
                <a:solidFill>
                  <a:srgbClr val="0070C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1800" b="0" i="0" u="none" strike="noStrike" kern="1200" cap="none" spc="0" baseline="0">
                <a:solidFill>
                  <a:srgbClr val="0070C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1800" b="0" i="0" u="none" strike="noStrike" kern="1200" cap="none" spc="0" baseline="0">
                <a:solidFill>
                  <a:srgbClr val="0070C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b="0" dirty="0" err="1"/>
              <a:t>Teacher</a:t>
            </a:r>
            <a:r>
              <a:rPr lang="hr-HR" b="0" dirty="0"/>
              <a:t>?</a:t>
            </a:r>
            <a:endParaRPr lang="en-US" b="0" dirty="0"/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A618A714-74DC-44B9-930D-EFD938F3965A}"/>
              </a:ext>
            </a:extLst>
          </p:cNvPr>
          <p:cNvSpPr txBox="1">
            <a:spLocks/>
          </p:cNvSpPr>
          <p:nvPr/>
        </p:nvSpPr>
        <p:spPr>
          <a:xfrm>
            <a:off x="8118388" y="5403258"/>
            <a:ext cx="2721497" cy="9784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lnSpcReduction="10000"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2800" b="1" i="0" u="none" strike="noStrike" kern="1200" cap="none" spc="0" baseline="0">
                <a:solidFill>
                  <a:srgbClr val="0070C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2400" b="0" i="0" u="none" strike="noStrike" kern="1200" cap="none" spc="0" baseline="0">
                <a:solidFill>
                  <a:srgbClr val="0070C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2000" b="0" i="0" u="none" strike="noStrike" kern="1200" cap="none" spc="0" baseline="0">
                <a:solidFill>
                  <a:srgbClr val="0070C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1800" b="0" i="0" u="none" strike="noStrike" kern="1200" cap="none" spc="0" baseline="0">
                <a:solidFill>
                  <a:srgbClr val="0070C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hr-HR" sz="1800" b="0" i="0" u="none" strike="noStrike" kern="1200" cap="none" spc="0" baseline="0">
                <a:solidFill>
                  <a:srgbClr val="0070C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0" dirty="0"/>
              <a:t>Influencer</a:t>
            </a:r>
          </a:p>
          <a:p>
            <a:pPr marL="0" indent="0" algn="ctr">
              <a:buNone/>
            </a:pPr>
            <a:r>
              <a:rPr lang="hr-HR" b="0" dirty="0"/>
              <a:t>Youtuber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12102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B8D8B7-1B92-4B38-9E75-FCE0F0F72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37227"/>
            <a:ext cx="11338560" cy="856293"/>
          </a:xfrm>
        </p:spPr>
        <p:txBody>
          <a:bodyPr>
            <a:normAutofit/>
          </a:bodyPr>
          <a:lstStyle/>
          <a:p>
            <a:r>
              <a:rPr lang="en-US" sz="3600" dirty="0"/>
              <a:t>9 things that will shape the future of education </a:t>
            </a:r>
            <a:r>
              <a:rPr lang="en-US" sz="2800" b="0" dirty="0" smtClean="0"/>
              <a:t>(</a:t>
            </a:r>
            <a:r>
              <a:rPr lang="en-US" sz="2800" b="0" dirty="0"/>
              <a:t>Henny</a:t>
            </a:r>
            <a:r>
              <a:rPr lang="hr-HR" sz="2800" b="0" dirty="0"/>
              <a:t>,</a:t>
            </a:r>
            <a:r>
              <a:rPr lang="en-US" sz="2800" b="0" dirty="0"/>
              <a:t> 2016)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4AC4A0-0963-476F-B6C3-D8777D6B4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08760"/>
            <a:ext cx="11338560" cy="4587240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rgbClr val="C00000"/>
                </a:solidFill>
              </a:rPr>
              <a:t>Diverse time and </a:t>
            </a:r>
            <a:r>
              <a:rPr lang="en-US" sz="2600" dirty="0" smtClean="0">
                <a:solidFill>
                  <a:srgbClr val="C00000"/>
                </a:solidFill>
              </a:rPr>
              <a:t>place</a:t>
            </a:r>
          </a:p>
          <a:p>
            <a:pPr marL="625475">
              <a:spcBef>
                <a:spcPts val="600"/>
              </a:spcBef>
              <a:spcAft>
                <a:spcPts val="600"/>
              </a:spcAft>
            </a:pPr>
            <a:r>
              <a:rPr lang="en-US" sz="2600" b="0" dirty="0"/>
              <a:t>Students will have more opportunities to learn at </a:t>
            </a:r>
            <a:r>
              <a:rPr lang="en-US" sz="2600" b="0" dirty="0" smtClean="0"/>
              <a:t>different times </a:t>
            </a:r>
            <a:r>
              <a:rPr lang="en-US" sz="2600" b="0" dirty="0"/>
              <a:t>in different </a:t>
            </a:r>
            <a:r>
              <a:rPr lang="en-US" sz="2600" b="0" dirty="0" smtClean="0"/>
              <a:t>places.</a:t>
            </a:r>
            <a:endParaRPr lang="en-US" sz="2600" b="0" dirty="0"/>
          </a:p>
          <a:p>
            <a:pPr>
              <a:spcBef>
                <a:spcPts val="600"/>
              </a:spcBef>
            </a:pPr>
            <a:r>
              <a:rPr lang="en-US" sz="2600" dirty="0">
                <a:solidFill>
                  <a:srgbClr val="C00000"/>
                </a:solidFill>
              </a:rPr>
              <a:t>Personalized </a:t>
            </a:r>
            <a:r>
              <a:rPr lang="en-US" sz="2600" dirty="0" smtClean="0">
                <a:solidFill>
                  <a:srgbClr val="C00000"/>
                </a:solidFill>
              </a:rPr>
              <a:t>learning</a:t>
            </a:r>
          </a:p>
          <a:p>
            <a:pPr marL="579438">
              <a:spcBef>
                <a:spcPts val="600"/>
              </a:spcBef>
              <a:spcAft>
                <a:spcPts val="600"/>
              </a:spcAft>
            </a:pPr>
            <a:r>
              <a:rPr lang="en-US" sz="2600" b="0" dirty="0"/>
              <a:t>Students will learn with study tools that adapt to </a:t>
            </a:r>
            <a:r>
              <a:rPr lang="en-US" sz="2600" b="0" dirty="0" smtClean="0"/>
              <a:t>the capabilities </a:t>
            </a:r>
            <a:r>
              <a:rPr lang="en-US" sz="2600" b="0" dirty="0"/>
              <a:t>of a </a:t>
            </a:r>
            <a:r>
              <a:rPr lang="en-US" sz="2600" b="0" dirty="0" smtClean="0"/>
              <a:t>student.</a:t>
            </a:r>
            <a:endParaRPr lang="en-US" sz="2600" b="0" dirty="0"/>
          </a:p>
          <a:p>
            <a:pPr>
              <a:spcBef>
                <a:spcPts val="600"/>
              </a:spcBef>
            </a:pPr>
            <a:r>
              <a:rPr lang="en-US" sz="2600" dirty="0">
                <a:solidFill>
                  <a:srgbClr val="C00000"/>
                </a:solidFill>
              </a:rPr>
              <a:t>Free </a:t>
            </a:r>
            <a:r>
              <a:rPr lang="en-US" sz="2600" dirty="0" smtClean="0">
                <a:solidFill>
                  <a:srgbClr val="C00000"/>
                </a:solidFill>
              </a:rPr>
              <a:t>choice</a:t>
            </a:r>
          </a:p>
          <a:p>
            <a:pPr marL="579438">
              <a:spcBef>
                <a:spcPts val="600"/>
              </a:spcBef>
              <a:spcAft>
                <a:spcPts val="600"/>
              </a:spcAft>
            </a:pPr>
            <a:r>
              <a:rPr lang="en-US" sz="2600" b="0" dirty="0"/>
              <a:t>Though every subject that is taught aims for the </a:t>
            </a:r>
            <a:r>
              <a:rPr lang="en-US" sz="2600" b="0" dirty="0" smtClean="0"/>
              <a:t>same destination</a:t>
            </a:r>
            <a:r>
              <a:rPr lang="en-US" sz="2600" b="0" dirty="0"/>
              <a:t>, the road leading towards that destination </a:t>
            </a:r>
            <a:r>
              <a:rPr lang="en-US" sz="2600" b="0" dirty="0" smtClean="0"/>
              <a:t>can vary </a:t>
            </a:r>
            <a:r>
              <a:rPr lang="en-US" sz="2600" b="0" dirty="0"/>
              <a:t>per </a:t>
            </a:r>
            <a:r>
              <a:rPr lang="en-US" sz="2600" b="0" dirty="0" smtClean="0"/>
              <a:t>student.</a:t>
            </a:r>
            <a:endParaRPr lang="en-US" sz="2600" b="0" dirty="0"/>
          </a:p>
          <a:p>
            <a:pPr>
              <a:spcBef>
                <a:spcPts val="600"/>
              </a:spcBef>
            </a:pPr>
            <a:r>
              <a:rPr lang="en-US" sz="2600" dirty="0">
                <a:solidFill>
                  <a:srgbClr val="C00000"/>
                </a:solidFill>
              </a:rPr>
              <a:t>Project </a:t>
            </a:r>
            <a:r>
              <a:rPr lang="en-US" sz="2600" dirty="0" smtClean="0">
                <a:solidFill>
                  <a:srgbClr val="C00000"/>
                </a:solidFill>
              </a:rPr>
              <a:t>based</a:t>
            </a:r>
          </a:p>
          <a:p>
            <a:pPr marL="517525">
              <a:spcBef>
                <a:spcPts val="600"/>
              </a:spcBef>
            </a:pPr>
            <a:r>
              <a:rPr lang="en-US" sz="2600" b="0" dirty="0"/>
              <a:t>As careers are adapting to the future freelance economy</a:t>
            </a:r>
            <a:r>
              <a:rPr lang="en-US" sz="2600" b="0" dirty="0" smtClean="0"/>
              <a:t>, students </a:t>
            </a:r>
            <a:r>
              <a:rPr lang="en-US" sz="2600" b="0" dirty="0"/>
              <a:t>of today will adapt to project based learning </a:t>
            </a:r>
            <a:r>
              <a:rPr lang="en-US" sz="2600" b="0" dirty="0" smtClean="0"/>
              <a:t>and working. </a:t>
            </a:r>
            <a:endParaRPr lang="en-US" sz="2600" b="0" dirty="0"/>
          </a:p>
        </p:txBody>
      </p:sp>
    </p:spTree>
    <p:extLst>
      <p:ext uri="{BB962C8B-B14F-4D97-AF65-F5344CB8AC3E}">
        <p14:creationId xmlns:p14="http://schemas.microsoft.com/office/powerpoint/2010/main" val="321316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BESTSDI-template</Template>
  <TotalTime>2830</TotalTime>
  <Words>1218</Words>
  <Application>Microsoft Office PowerPoint</Application>
  <PresentationFormat>Widescreen</PresentationFormat>
  <Paragraphs>134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Tema sustava Office</vt:lpstr>
      <vt:lpstr>Modern interdisciplinary SDI and spatial concepts as a platform for new curricula’s</vt:lpstr>
      <vt:lpstr>We live in disruptive World!</vt:lpstr>
      <vt:lpstr>Digital revolution</vt:lpstr>
      <vt:lpstr>Spatial data based concepts</vt:lpstr>
      <vt:lpstr>Digital disruption is more than just a technology shift,  it’s new concepts and business models</vt:lpstr>
      <vt:lpstr>A million dollar questions:</vt:lpstr>
      <vt:lpstr>The educational profile of future (Enemark, 2009)</vt:lpstr>
      <vt:lpstr>Future professions and professionals</vt:lpstr>
      <vt:lpstr>9 things that will shape the future of education (Henny, 2016)</vt:lpstr>
      <vt:lpstr>9 things that will shape the future of education (Henny, 2016)</vt:lpstr>
      <vt:lpstr>9 things that will shape the future of education (Henny, 2016)</vt:lpstr>
      <vt:lpstr>BESTSDI Contribution</vt:lpstr>
      <vt:lpstr>BESTSDI Contribution</vt:lpstr>
      <vt:lpstr>BESTSDI Contribution</vt:lpstr>
      <vt:lpstr>BESTSDI Contribution</vt:lpstr>
      <vt:lpstr>BESTSDI Contribution</vt:lpstr>
      <vt:lpstr>BESTSDI Contribution</vt:lpstr>
      <vt:lpstr>Conclusion – Beyond BESTSDI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Vesna Poslončec Petrić</dc:creator>
  <cp:lastModifiedBy>Windows User</cp:lastModifiedBy>
  <cp:revision>67</cp:revision>
  <dcterms:created xsi:type="dcterms:W3CDTF">2017-03-05T18:51:32Z</dcterms:created>
  <dcterms:modified xsi:type="dcterms:W3CDTF">2019-09-03T16:37:53Z</dcterms:modified>
</cp:coreProperties>
</file>